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0"/>
  </p:handoutMasterIdLst>
  <p:sldIdLst>
    <p:sldId id="425" r:id="rId4"/>
    <p:sldId id="428" r:id="rId6"/>
    <p:sldId id="262" r:id="rId7"/>
    <p:sldId id="338" r:id="rId8"/>
    <p:sldId id="429" r:id="rId9"/>
    <p:sldId id="333" r:id="rId10"/>
    <p:sldId id="431" r:id="rId11"/>
    <p:sldId id="413" r:id="rId12"/>
    <p:sldId id="415" r:id="rId13"/>
    <p:sldId id="421" r:id="rId14"/>
    <p:sldId id="434" r:id="rId15"/>
    <p:sldId id="419" r:id="rId16"/>
    <p:sldId id="433" r:id="rId17"/>
    <p:sldId id="373" r:id="rId18"/>
    <p:sldId id="435" r:id="rId19"/>
  </p:sldIdLst>
  <p:sldSz cx="12192000" cy="6858000"/>
  <p:notesSz cx="6858000" cy="9144000"/>
  <p:embeddedFontLst>
    <p:embeddedFont>
      <p:font typeface="锐字工房云字库行楷GBK" panose="02010604000000000000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华文隶书" panose="02010800040101010101" pitchFamily="2" charset="-122"/>
      <p:regular r:id="rId31"/>
    </p:embeddedFont>
    <p:embeddedFont>
      <p:font typeface="锐字工房云字库粗黑GBK" panose="02010604000000000000" charset="-122"/>
      <p:regular r:id="rId32"/>
    </p:embeddedFont>
    <p:embeddedFont>
      <p:font typeface="Arial Black" panose="020B0A04020102020204"/>
      <p:bold r:id="rId33"/>
    </p:embeddedFont>
    <p:embeddedFont>
      <p:font typeface="Malgun Gothic" panose="020B0503020000020004" charset="-127"/>
      <p:regular r:id="rId34"/>
    </p:embeddedFont>
    <p:embeddedFont>
      <p:font typeface="黑体" panose="02010609060101010101" charset="-122"/>
      <p:regular r:id="rId35"/>
    </p:embeddedFont>
    <p:embeddedFont>
      <p:font typeface="锐字工房云字库行楷GBK" panose="02010604000000000000" charset="0"/>
      <p:regular r:id="rId36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B568E8"/>
    <a:srgbClr val="D40000"/>
    <a:srgbClr val="E88C66"/>
    <a:srgbClr val="4520F0"/>
    <a:srgbClr val="ECD634"/>
    <a:srgbClr val="09EDE0"/>
    <a:srgbClr val="F02094"/>
    <a:srgbClr val="995CF8"/>
    <a:srgbClr val="0C9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3302"/>
    <p:restoredTop sz="94524"/>
  </p:normalViewPr>
  <p:slideViewPr>
    <p:cSldViewPr snapToGrid="0" showGuides="1">
      <p:cViewPr>
        <p:scale>
          <a:sx n="93" d="100"/>
          <a:sy n="93" d="100"/>
        </p:scale>
        <p:origin x="184" y="104"/>
      </p:cViewPr>
      <p:guideLst>
        <p:guide orient="horz" pos="2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Tx/>
              <a:buNone/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D10FA39-CECB-9D4D-B652-EE411E5A692B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AA959B1-8BC6-9A40-B7A5-87D56BA16BF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锐字工房云字库行楷GBK" panose="02010604000000000000" charset="-122"/>
        <a:cs typeface="锐字工房云字库行楷GBK" panose="02010604000000000000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锐字工房云字库行楷GBK" panose="02010604000000000000" charset="-122"/>
        <a:cs typeface="锐字工房云字库行楷GBK" panose="02010604000000000000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锐字工房云字库行楷GBK" panose="02010604000000000000" charset="-122"/>
        <a:cs typeface="锐字工房云字库行楷GBK" panose="02010604000000000000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锐字工房云字库行楷GBK" panose="02010604000000000000" charset="-122"/>
        <a:cs typeface="锐字工房云字库行楷GBK" panose="02010604000000000000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锐字工房云字库行楷GBK" panose="02010604000000000000" charset="-122"/>
        <a:cs typeface="锐字工房云字库行楷GBK" panose="02010604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" y="2578"/>
            <a:ext cx="12192024" cy="68641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3472" y="3731855"/>
            <a:ext cx="9144000" cy="1008142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43472" y="4797153"/>
            <a:ext cx="9144000" cy="100814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" y="0"/>
            <a:ext cx="12192024" cy="68641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67608" y="3789040"/>
            <a:ext cx="8004224" cy="8685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67608" y="4684557"/>
            <a:ext cx="8004224" cy="76066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75000"/>
                  <a:alpha val="52000"/>
                </a:schemeClr>
              </a:gs>
            </a:gsLst>
            <a:lin ang="5400000" scaled="1"/>
            <a:tileRect/>
          </a:gradFill>
          <a:ln w="1206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锐字工房云字库行楷GBK" panose="02010604000000000000" charset="-122"/>
                <a:cs typeface="锐字工房云字库行楷GBK" panose="02010604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锐字工房云字库行楷GBK" panose="02010604000000000000" charset="-122"/>
                <a:cs typeface="锐字工房云字库行楷GBK" panose="02010604000000000000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Tx/>
              <a:buNone/>
              <a:defRPr sz="1200">
                <a:solidFill>
                  <a:srgbClr val="898989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23722C-4786-924D-B0B3-90917ADF59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锐字工房云字库行楷GBK" panose="02010604000000000000" charset="-122"/>
                <a:cs typeface="锐字工房云字库行楷GBK" panose="02010604000000000000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锐字工房云字库行楷GBK" panose="02010604000000000000" charset="-122"/>
          <a:cs typeface="锐字工房云字库行楷GBK" panose="02010604000000000000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锐字工房云字库行楷GBK" panose="02010604000000000000" charset="-122"/>
          <a:cs typeface="锐字工房云字库行楷GBK" panose="02010604000000000000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锐字工房云字库行楷GBK" panose="02010604000000000000" charset="-122"/>
          <a:cs typeface="锐字工房云字库行楷GBK" panose="02010604000000000000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锐字工房云字库行楷GBK" panose="02010604000000000000" charset="-122"/>
          <a:cs typeface="锐字工房云字库行楷GBK" panose="02010604000000000000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锐字工房云字库行楷GBK" panose="02010604000000000000" charset="-122"/>
          <a:cs typeface="锐字工房云字库行楷GBK" panose="02010604000000000000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锐字工房云字库行楷GBK" panose="02010604000000000000" charset="-122"/>
          <a:cs typeface="锐字工房云字库行楷GBK" panose="02010604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锐字工房云字库行楷GBK" panose="02010604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锐字工房云字库行楷GBK" panose="02010604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锐字工房云字库行楷GBK" panose="02010604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锐字工房云字库行楷GBK" panose="02010604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锐字工房云字库行楷GBK" panose="02010604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锐字工房云字库行楷GBK" panose="02010604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锐字工房云字库行楷GBK" panose="02010604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6.xm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55" y="1423035"/>
            <a:ext cx="3305810" cy="131064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343472" y="3063835"/>
            <a:ext cx="9144000" cy="1008142"/>
          </a:xfrm>
        </p:spPr>
        <p:txBody>
          <a:bodyPr>
            <a:noAutofit/>
          </a:bodyPr>
          <a:lstStyle/>
          <a:p>
            <a:r>
              <a:rPr lang="zh-CN" altLang="en-US" sz="7200" smtClean="0">
                <a:latin typeface="文鼎行楷碑体_B" panose="04020800000000000000" charset="-122"/>
                <a:ea typeface="文鼎行楷碑体_B" panose="04020800000000000000" charset="-122"/>
              </a:rPr>
              <a:t>射雕英雄传</a:t>
            </a:r>
            <a:endParaRPr lang="zh-CN" altLang="en-US" sz="7200" smtClean="0">
              <a:latin typeface="文鼎行楷碑体_B" panose="04020800000000000000" charset="-122"/>
              <a:ea typeface="文鼎行楷碑体_B" panose="04020800000000000000" charset="-122"/>
            </a:endParaRPr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2000" b="1">
                <a:latin typeface="华文隶书" panose="02010800040101010101" pitchFamily="2" charset="-122"/>
                <a:ea typeface="华文隶书" panose="02010800040101010101" pitchFamily="2" charset="-122"/>
                <a:cs typeface="锐字工房云字库行楷GBK" panose="02010604000000000000" charset="-122"/>
                <a:sym typeface="宋体" panose="02010600030101010101" pitchFamily="2" charset="-122"/>
              </a:rPr>
              <a:t>初二（</a:t>
            </a:r>
            <a:r>
              <a:rPr lang="en-US" altLang="zh-CN" sz="2000" b="1">
                <a:latin typeface="华文隶书" panose="02010800040101010101" pitchFamily="2" charset="-122"/>
                <a:ea typeface="华文隶书" panose="02010800040101010101" pitchFamily="2" charset="-122"/>
                <a:cs typeface="锐字工房云字库行楷GBK" panose="02010604000000000000" charset="-122"/>
                <a:sym typeface="宋体" panose="02010600030101010101" pitchFamily="2" charset="-122"/>
              </a:rPr>
              <a:t>18</a:t>
            </a:r>
            <a:r>
              <a:rPr lang="zh-CN" altLang="en-US" sz="2000" b="1">
                <a:latin typeface="华文隶书" panose="02010800040101010101" pitchFamily="2" charset="-122"/>
                <a:ea typeface="华文隶书" panose="02010800040101010101" pitchFamily="2" charset="-122"/>
                <a:cs typeface="锐字工房云字库行楷GBK" panose="02010604000000000000" charset="-122"/>
                <a:sym typeface="宋体" panose="02010600030101010101" pitchFamily="2" charset="-122"/>
              </a:rPr>
              <a:t>）班</a:t>
            </a:r>
            <a:endParaRPr lang="zh-CN" altLang="en-US" sz="2000" b="1">
              <a:latin typeface="华文隶书" panose="02010800040101010101" pitchFamily="2" charset="-122"/>
              <a:ea typeface="华文隶书" panose="02010800040101010101" pitchFamily="2" charset="-122"/>
              <a:cs typeface="锐字工房云字库行楷GBK" panose="02010604000000000000" charset="-122"/>
              <a:sym typeface="宋体" panose="02010600030101010101" pitchFamily="2" charset="-122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zh-CN" altLang="zh-CN" sz="2000" b="1">
                <a:latin typeface="华文隶书" panose="02010800040101010101" pitchFamily="2" charset="-122"/>
                <a:ea typeface="华文隶书" panose="02010800040101010101" pitchFamily="2" charset="-122"/>
                <a:cs typeface="锐字工房云字库行楷GBK" panose="02010604000000000000" charset="-122"/>
                <a:sym typeface="宋体" panose="02010600030101010101" pitchFamily="2" charset="-122"/>
              </a:rPr>
              <a:t>杨奕涵</a:t>
            </a:r>
            <a:endParaRPr lang="zh-CN" altLang="zh-CN" sz="2000" b="1">
              <a:latin typeface="华文隶书" panose="02010800040101010101" pitchFamily="2" charset="-122"/>
              <a:ea typeface="华文隶书" panose="02010800040101010101" pitchFamily="2" charset="-122"/>
              <a:cs typeface="锐字工房云字库行楷GBK" panose="02010604000000000000" charset="-122"/>
              <a:sym typeface="宋体" panose="02010600030101010101" pitchFamily="2" charset="-122"/>
            </a:endParaRPr>
          </a:p>
          <a:p>
            <a:pPr algn="r">
              <a:buNone/>
            </a:pPr>
            <a:endParaRPr lang="en-US" altLang="zh-CN" sz="2000" smtClean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  <p:bldP spid="9" grpId="1"/>
      <p:bldP spid="10" grpId="1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5727574_194548892828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6985"/>
            <a:ext cx="12181840" cy="68719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09650" y="490855"/>
            <a:ext cx="842137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E88C6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我最喜爱的人物</a:t>
            </a:r>
            <a:r>
              <a:rPr lang="en-US" altLang="zh-CN" sz="3200" b="1">
                <a:solidFill>
                  <a:srgbClr val="E88C6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——</a:t>
            </a:r>
            <a:r>
              <a:rPr lang="zh-CN" altLang="en-US" sz="3200" b="1">
                <a:solidFill>
                  <a:srgbClr val="E88C6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郭靖 </a:t>
            </a:r>
            <a:endParaRPr lang="zh-CN" altLang="en-US" sz="3200" b="1">
              <a:solidFill>
                <a:srgbClr val="E88C66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196850" y="360363"/>
            <a:ext cx="796925" cy="485775"/>
          </a:xfrm>
          <a:prstGeom prst="triangle">
            <a:avLst>
              <a:gd name="adj" fmla="val 50000"/>
            </a:avLst>
          </a:prstGeom>
          <a:solidFill>
            <a:srgbClr val="197519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760413" y="696913"/>
            <a:ext cx="374650" cy="228600"/>
          </a:xfrm>
          <a:prstGeom prst="triangle">
            <a:avLst>
              <a:gd name="adj" fmla="val 50000"/>
            </a:avLst>
          </a:prstGeom>
          <a:solidFill>
            <a:srgbClr val="197519">
              <a:alpha val="8901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flipH="1">
            <a:off x="630238" y="469900"/>
            <a:ext cx="120650" cy="74613"/>
          </a:xfrm>
          <a:prstGeom prst="triangle">
            <a:avLst>
              <a:gd name="adj" fmla="val 50000"/>
            </a:avLst>
          </a:prstGeom>
          <a:solidFill>
            <a:srgbClr val="197519">
              <a:alpha val="4705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833438" y="490538"/>
            <a:ext cx="250825" cy="152400"/>
          </a:xfrm>
          <a:prstGeom prst="triangle">
            <a:avLst>
              <a:gd name="adj" fmla="val 50000"/>
            </a:avLst>
          </a:prstGeom>
          <a:solidFill>
            <a:srgbClr val="197519">
              <a:alpha val="72156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920" y="1212215"/>
            <a:ext cx="7652385" cy="550799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四、郭靖在大漠时，年龄虽小便懂得珍视友情。待到学武后浪迹中原，更是为救王处一独闯金王府；为阻止金国盗取《武穆遗书》力斗欧阳锋；面对成吉思汗直斥以英雄大义如此等等，流露的正是他英雄侠义的一腔豪情。为“知其不可为而为之”的侠之大义。</a:t>
            </a:r>
            <a:endParaRPr lang="zh-CN" altLang="en-US" sz="32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五、“人生自古谁无死，留取丹心照汗青”是郭靖一片侠心的写照。我也正是被他这种拥有无与伦比信念并且有着一颗坚毅的心所吸引。</a:t>
            </a:r>
            <a:endParaRPr lang="zh-CN" altLang="en-US" sz="32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cxnSp>
        <p:nvCxnSpPr>
          <p:cNvPr id="62" name="Straight Connector 13"/>
          <p:cNvCxnSpPr/>
          <p:nvPr/>
        </p:nvCxnSpPr>
        <p:spPr>
          <a:xfrm flipH="1">
            <a:off x="2634615" y="1074103"/>
            <a:ext cx="7208838" cy="0"/>
          </a:xfrm>
          <a:prstGeom prst="line">
            <a:avLst/>
          </a:prstGeom>
          <a:ln w="19050" cap="sq" cmpd="sng">
            <a:solidFill>
              <a:srgbClr val="197519"/>
            </a:solidFill>
            <a:prstDash val="solid"/>
            <a:miter/>
            <a:headEnd type="oval" w="med" len="med"/>
            <a:tailEnd type="none" w="med" len="med"/>
          </a:ln>
        </p:spPr>
      </p:cxnSp>
      <p:pic>
        <p:nvPicPr>
          <p:cNvPr id="8" name="图片 7" descr="01d9e558f5cb0fa8012049eff46730.jpg@900w_1l_2o_100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25" y="2449830"/>
            <a:ext cx="3693795" cy="43008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68025" y="1997710"/>
            <a:ext cx="1204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画风还是不太对</a:t>
            </a:r>
            <a:r>
              <a:rPr lang="en-US" altLang="zh-CN" sz="1000"/>
              <a:t>...</a:t>
            </a:r>
            <a:endParaRPr lang="en-US" altLang="zh-CN" sz="1000"/>
          </a:p>
        </p:txBody>
      </p:sp>
      <p:cxnSp>
        <p:nvCxnSpPr>
          <p:cNvPr id="3" name="曲线连接符 2"/>
          <p:cNvCxnSpPr>
            <a:stCxn id="2" idx="0"/>
            <a:endCxn id="8" idx="0"/>
          </p:cNvCxnSpPr>
          <p:nvPr/>
        </p:nvCxnSpPr>
        <p:spPr>
          <a:xfrm rot="16200000" flipH="1" flipV="1">
            <a:off x="10622280" y="1601470"/>
            <a:ext cx="452120" cy="1244600"/>
          </a:xfrm>
          <a:prstGeom prst="curvedConnector5">
            <a:avLst>
              <a:gd name="adj1" fmla="val -52669"/>
              <a:gd name="adj2" fmla="val 50000"/>
              <a:gd name="adj3" fmla="val 7710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6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5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735627" y="2627100"/>
            <a:ext cx="1043876" cy="110799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6600" smtClean="0">
                <a:solidFill>
                  <a:schemeClr val="tx1">
                    <a:lumMod val="75000"/>
                    <a:lumOff val="25000"/>
                  </a:schemeClr>
                </a:solidFill>
                <a:sym typeface="Calibri" panose="020F0502020204030204" charset="0"/>
              </a:rPr>
              <a:t>04</a:t>
            </a:r>
            <a:endParaRPr lang="en-US" altLang="zh-CN" sz="6600" smtClean="0">
              <a:solidFill>
                <a:schemeClr val="tx1">
                  <a:lumMod val="75000"/>
                  <a:lumOff val="25000"/>
                </a:schemeClr>
              </a:solidFill>
              <a:sym typeface="Calibri" panose="020F050202020403020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rot="16200000" flipV="1">
            <a:off x="3322303" y="3309572"/>
            <a:ext cx="0" cy="937375"/>
          </a:xfrm>
          <a:prstGeom prst="line">
            <a:avLst/>
          </a:prstGeom>
          <a:ln w="508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567608" y="3789040"/>
            <a:ext cx="8004224" cy="868529"/>
          </a:xfrm>
        </p:spPr>
        <p:txBody>
          <a:bodyPr>
            <a:normAutofit/>
          </a:bodyPr>
          <a:lstStyle/>
          <a:p>
            <a:r>
              <a:rPr lang="zh-CN" altLang="en-US" b="1" smtClean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rPr>
              <a:t>伏笔</a:t>
            </a:r>
            <a:endParaRPr lang="zh-CN" altLang="en-US" b="1" smtClean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任意多边形 20"/>
          <p:cNvSpPr/>
          <p:nvPr/>
        </p:nvSpPr>
        <p:spPr>
          <a:xfrm>
            <a:off x="0" y="201613"/>
            <a:ext cx="12192000" cy="1754188"/>
          </a:xfrm>
          <a:custGeom>
            <a:avLst/>
            <a:gdLst>
              <a:gd name="connsiteX0" fmla="*/ 6096000 w 12192000"/>
              <a:gd name="connsiteY0" fmla="*/ 0 h 1753054"/>
              <a:gd name="connsiteX1" fmla="*/ 12087962 w 12192000"/>
              <a:gd name="connsiteY1" fmla="*/ 1605683 h 1753054"/>
              <a:gd name="connsiteX2" fmla="*/ 12192000 w 12192000"/>
              <a:gd name="connsiteY2" fmla="*/ 1680911 h 1753054"/>
              <a:gd name="connsiteX3" fmla="*/ 12192000 w 12192000"/>
              <a:gd name="connsiteY3" fmla="*/ 1753054 h 1753054"/>
              <a:gd name="connsiteX4" fmla="*/ 12027412 w 12192000"/>
              <a:gd name="connsiteY4" fmla="*/ 1634045 h 1753054"/>
              <a:gd name="connsiteX5" fmla="*/ 6096000 w 12192000"/>
              <a:gd name="connsiteY5" fmla="*/ 44587 h 1753054"/>
              <a:gd name="connsiteX6" fmla="*/ 164588 w 12192000"/>
              <a:gd name="connsiteY6" fmla="*/ 1634045 h 1753054"/>
              <a:gd name="connsiteX7" fmla="*/ 0 w 12192000"/>
              <a:gd name="connsiteY7" fmla="*/ 1753054 h 1753054"/>
              <a:gd name="connsiteX8" fmla="*/ 0 w 12192000"/>
              <a:gd name="connsiteY8" fmla="*/ 1680911 h 1753054"/>
              <a:gd name="connsiteX9" fmla="*/ 104038 w 12192000"/>
              <a:gd name="connsiteY9" fmla="*/ 1605683 h 1753054"/>
              <a:gd name="connsiteX10" fmla="*/ 6096000 w 12192000"/>
              <a:gd name="connsiteY10" fmla="*/ 0 h 1753054"/>
              <a:gd name="connsiteX0-1" fmla="*/ 6096000 w 12192000"/>
              <a:gd name="connsiteY0-2" fmla="*/ 0 h 1753054"/>
              <a:gd name="connsiteX1-3" fmla="*/ 12087962 w 12192000"/>
              <a:gd name="connsiteY1-4" fmla="*/ 1605683 h 1753054"/>
              <a:gd name="connsiteX2-5" fmla="*/ 12192000 w 12192000"/>
              <a:gd name="connsiteY2-6" fmla="*/ 1680911 h 1753054"/>
              <a:gd name="connsiteX3-7" fmla="*/ 12192000 w 12192000"/>
              <a:gd name="connsiteY3-8" fmla="*/ 1753054 h 1753054"/>
              <a:gd name="connsiteX4-9" fmla="*/ 12027412 w 12192000"/>
              <a:gd name="connsiteY4-10" fmla="*/ 1634045 h 1753054"/>
              <a:gd name="connsiteX5-11" fmla="*/ 6134100 w 12192000"/>
              <a:gd name="connsiteY5-12" fmla="*/ 235087 h 1753054"/>
              <a:gd name="connsiteX6-13" fmla="*/ 164588 w 12192000"/>
              <a:gd name="connsiteY6-14" fmla="*/ 1634045 h 1753054"/>
              <a:gd name="connsiteX7-15" fmla="*/ 0 w 12192000"/>
              <a:gd name="connsiteY7-16" fmla="*/ 1753054 h 1753054"/>
              <a:gd name="connsiteX8-17" fmla="*/ 0 w 12192000"/>
              <a:gd name="connsiteY8-18" fmla="*/ 1680911 h 1753054"/>
              <a:gd name="connsiteX9-19" fmla="*/ 104038 w 12192000"/>
              <a:gd name="connsiteY9-20" fmla="*/ 1605683 h 1753054"/>
              <a:gd name="connsiteX10-21" fmla="*/ 6096000 w 12192000"/>
              <a:gd name="connsiteY10-22" fmla="*/ 0 h 17530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192000" h="1753054">
                <a:moveTo>
                  <a:pt x="6096000" y="0"/>
                </a:moveTo>
                <a:cubicBezTo>
                  <a:pt x="8508321" y="0"/>
                  <a:pt x="10663720" y="625052"/>
                  <a:pt x="12087962" y="1605683"/>
                </a:cubicBezTo>
                <a:lnTo>
                  <a:pt x="12192000" y="1680911"/>
                </a:lnTo>
                <a:lnTo>
                  <a:pt x="12192000" y="1753054"/>
                </a:lnTo>
                <a:lnTo>
                  <a:pt x="12027412" y="1634045"/>
                </a:lnTo>
                <a:cubicBezTo>
                  <a:pt x="10617563" y="663323"/>
                  <a:pt x="8522044" y="235087"/>
                  <a:pt x="6134100" y="235087"/>
                </a:cubicBezTo>
                <a:cubicBezTo>
                  <a:pt x="3746157" y="235087"/>
                  <a:pt x="1574438" y="663323"/>
                  <a:pt x="164588" y="1634045"/>
                </a:cubicBezTo>
                <a:lnTo>
                  <a:pt x="0" y="1753054"/>
                </a:lnTo>
                <a:lnTo>
                  <a:pt x="0" y="1680911"/>
                </a:lnTo>
                <a:lnTo>
                  <a:pt x="104038" y="1605683"/>
                </a:lnTo>
                <a:cubicBezTo>
                  <a:pt x="1528280" y="625052"/>
                  <a:pt x="368368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rgbClr val="3AE865"/>
              </a:gs>
              <a:gs pos="100000">
                <a:srgbClr val="0C97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</p:txBody>
      </p:sp>
      <p:sp>
        <p:nvSpPr>
          <p:cNvPr id="284" name="矩形 283"/>
          <p:cNvSpPr/>
          <p:nvPr/>
        </p:nvSpPr>
        <p:spPr>
          <a:xfrm>
            <a:off x="3060700" y="544830"/>
            <a:ext cx="531304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chemeClr val="accent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一些小细节</a:t>
            </a:r>
            <a:endParaRPr lang="zh-CN" altLang="en-US" sz="4000" b="1">
              <a:solidFill>
                <a:schemeClr val="accent6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5" name="等腰三角形 284"/>
          <p:cNvSpPr/>
          <p:nvPr/>
        </p:nvSpPr>
        <p:spPr>
          <a:xfrm>
            <a:off x="196850" y="360363"/>
            <a:ext cx="796925" cy="485775"/>
          </a:xfrm>
          <a:prstGeom prst="triangle">
            <a:avLst>
              <a:gd name="adj" fmla="val 50000"/>
            </a:avLst>
          </a:prstGeom>
          <a:solidFill>
            <a:srgbClr val="197519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6" name="等腰三角形 285"/>
          <p:cNvSpPr/>
          <p:nvPr/>
        </p:nvSpPr>
        <p:spPr>
          <a:xfrm>
            <a:off x="760413" y="696913"/>
            <a:ext cx="374650" cy="228600"/>
          </a:xfrm>
          <a:prstGeom prst="triangle">
            <a:avLst>
              <a:gd name="adj" fmla="val 50000"/>
            </a:avLst>
          </a:prstGeom>
          <a:solidFill>
            <a:srgbClr val="197519">
              <a:alpha val="89017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7" name="等腰三角形 286"/>
          <p:cNvSpPr/>
          <p:nvPr/>
        </p:nvSpPr>
        <p:spPr>
          <a:xfrm flipH="1">
            <a:off x="630238" y="469900"/>
            <a:ext cx="120650" cy="74613"/>
          </a:xfrm>
          <a:prstGeom prst="triangle">
            <a:avLst>
              <a:gd name="adj" fmla="val 50000"/>
            </a:avLst>
          </a:prstGeom>
          <a:solidFill>
            <a:srgbClr val="197519">
              <a:alpha val="47057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8" name="等腰三角形 287"/>
          <p:cNvSpPr/>
          <p:nvPr/>
        </p:nvSpPr>
        <p:spPr>
          <a:xfrm>
            <a:off x="833438" y="490538"/>
            <a:ext cx="250825" cy="152400"/>
          </a:xfrm>
          <a:prstGeom prst="triangle">
            <a:avLst>
              <a:gd name="adj" fmla="val 50000"/>
            </a:avLst>
          </a:prstGeom>
          <a:solidFill>
            <a:srgbClr val="197519">
              <a:alpha val="72156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cxnSp>
        <p:nvCxnSpPr>
          <p:cNvPr id="4" name="Straight Connector 13"/>
          <p:cNvCxnSpPr/>
          <p:nvPr/>
        </p:nvCxnSpPr>
        <p:spPr>
          <a:xfrm flipH="1">
            <a:off x="2416175" y="1251268"/>
            <a:ext cx="7208838" cy="0"/>
          </a:xfrm>
          <a:prstGeom prst="line">
            <a:avLst/>
          </a:prstGeom>
          <a:ln w="19050" cap="sq" cmpd="sng">
            <a:solidFill>
              <a:schemeClr val="accent6">
                <a:lumMod val="75000"/>
              </a:schemeClr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3" name="文本框 2"/>
          <p:cNvSpPr txBox="1"/>
          <p:nvPr/>
        </p:nvSpPr>
        <p:spPr>
          <a:xfrm>
            <a:off x="1392555" y="1401445"/>
            <a:ext cx="925639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　　郭啸天带着张十五来到</a:t>
            </a:r>
            <a:r>
              <a:rPr lang="zh-CN" altLang="en-US" sz="1800">
                <a:solidFill>
                  <a:srgbClr val="FFC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村头一家小酒店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中，在</a:t>
            </a:r>
            <a:r>
              <a:rPr lang="zh-CN" altLang="en-US" sz="1800">
                <a:solidFill>
                  <a:srgbClr val="FFC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张板桌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旁坐了。</a:t>
            </a:r>
            <a:endParaRPr lang="zh-CN" altLang="en-US" sz="1800">
              <a:latin typeface="锐字工房云字库粗黑GBK" panose="02010604000000000000" charset="-122"/>
              <a:ea typeface="锐字工房云字库粗黑GBK" panose="02010604000000000000" charset="-122"/>
            </a:endParaRPr>
          </a:p>
          <a:p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　　小酒店的主人是个</a:t>
            </a:r>
            <a:r>
              <a:rPr lang="zh-CN" altLang="en-US" sz="1800">
                <a:solidFill>
                  <a:srgbClr val="00B0F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跛子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，撑着两根拐杖，慢慢烫了两壶黄酒，摆出一碟蚕豆、一碟咸花生、一碟豆腐干，另有三个切开的咸蛋，自行在门口板凳上坐了，抬头瞧着天边正要落山的太阳，却更不向三人望上一眼。</a:t>
            </a:r>
            <a:endParaRPr lang="zh-CN" altLang="en-US" sz="1800">
              <a:latin typeface="锐字工房云字库粗黑GBK" panose="02010604000000000000" charset="-122"/>
              <a:ea typeface="锐字工房云字库粗黑GBK" panose="02010604000000000000" charset="-122"/>
            </a:endParaRPr>
          </a:p>
          <a:p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    杨铁心道：“</a:t>
            </a:r>
            <a:r>
              <a:rPr lang="zh-CN" altLang="en-US" sz="1800">
                <a:solidFill>
                  <a:srgbClr val="0070C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曲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三，怎么了？你说我们骂秦桧骂得不对吗？”</a:t>
            </a:r>
            <a:endParaRPr lang="zh-CN" altLang="en-US" sz="1800">
              <a:latin typeface="锐字工房云字库粗黑GBK" panose="02010604000000000000" charset="-122"/>
              <a:ea typeface="锐字工房云字库粗黑GBK" panose="02010604000000000000" charset="-122"/>
            </a:endParaRPr>
          </a:p>
          <a:p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　　</a:t>
            </a:r>
            <a:r>
              <a:rPr lang="zh-CN" altLang="en-US" sz="1800">
                <a:solidFill>
                  <a:srgbClr val="0070C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曲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三道：“劳驾！”将</a:t>
            </a:r>
            <a:r>
              <a:rPr lang="zh-CN" altLang="en-US" sz="1800">
                <a:solidFill>
                  <a:srgbClr val="92D05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铁八卦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收入囊中，解下外袍摊在地下，捡起散落的各物，一一放入袍中包起。郭杨二人搬土掩埋尸首，斜眼看去，见有</a:t>
            </a:r>
            <a:r>
              <a:rPr lang="zh-CN" altLang="en-US" sz="1800">
                <a:solidFill>
                  <a:srgbClr val="FF0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三个长长的卷轴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，另有</a:t>
            </a:r>
            <a:r>
              <a:rPr lang="zh-CN" altLang="en-US" sz="1800">
                <a:solidFill>
                  <a:srgbClr val="FF0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不少亮晶晶的金器玉器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。曲三留下一把金壶、一只金杯不包入袍中，分别交给郭杨二人，道：“这些物事，是我</a:t>
            </a:r>
            <a:r>
              <a:rPr lang="zh-CN" altLang="en-US" sz="1800">
                <a:solidFill>
                  <a:srgbClr val="FF0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去临安皇宫中盗来的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。皇帝害苦了百姓，拿他一些从百姓身上搜刮来的金银，算不得是贼赃。这两件金器，转送给了两位。”</a:t>
            </a:r>
            <a:endParaRPr lang="zh-CN" altLang="en-US" sz="1800">
              <a:latin typeface="锐字工房云字库粗黑GBK" panose="02010604000000000000" charset="-122"/>
              <a:ea typeface="锐字工房云字库粗黑GBK" panose="02010604000000000000" charset="-122"/>
            </a:endParaRPr>
          </a:p>
          <a:p>
            <a:r>
              <a:rPr lang="en-US" altLang="zh-CN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　　</a:t>
            </a:r>
            <a:r>
              <a:rPr lang="en-US" altLang="zh-CN" sz="1800">
                <a:solidFill>
                  <a:srgbClr val="0070C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曲</a:t>
            </a:r>
            <a:r>
              <a:rPr lang="en-US" altLang="zh-CN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三道：“资质寻常之人，当然是这样，可是</a:t>
            </a:r>
            <a:r>
              <a:rPr lang="en-US" altLang="zh-CN" sz="1800">
                <a:solidFill>
                  <a:srgbClr val="B568E8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天下尽有聪明绝顶之人，文才武学，书画琴棋，算数韬略，以至医卜星象，奇门五行，无一不会，无一不精</a:t>
            </a:r>
            <a:r>
              <a:rPr lang="en-US" altLang="zh-CN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！只不过你们见不着罢了。”说着抬起头来，望着天边一轮残月，长叹一声。</a:t>
            </a:r>
            <a:r>
              <a:rPr lang="zh-CN" altLang="en-US" sz="1800">
                <a:solidFill>
                  <a:schemeClr val="tx2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（第一回）</a:t>
            </a:r>
            <a:endParaRPr lang="zh-CN" altLang="en-US" sz="1800">
              <a:solidFill>
                <a:schemeClr val="tx2"/>
              </a:solidFill>
              <a:latin typeface="锐字工房云字库粗黑GBK" panose="02010604000000000000" charset="-122"/>
              <a:ea typeface="锐字工房云字库粗黑GBK" panose="02010604000000000000" charset="-122"/>
            </a:endParaRPr>
          </a:p>
          <a:p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    </a:t>
            </a:r>
            <a:r>
              <a:rPr lang="zh-CN" altLang="en-US" sz="1800">
                <a:solidFill>
                  <a:srgbClr val="B568E8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黄药师</a:t>
            </a:r>
            <a:r>
              <a:rPr lang="zh-CN" altLang="en-US" sz="1800">
                <a:solidFill>
                  <a:srgbClr val="00B0F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因陈玄风、梅超风叛师私逃，一怒而将其余徒弟挑断筋脉，驱逐</a:t>
            </a:r>
            <a:endParaRPr lang="zh-CN" altLang="en-US" sz="1800">
              <a:solidFill>
                <a:srgbClr val="00B0F0"/>
              </a:solidFill>
              <a:latin typeface="锐字工房云字库粗黑GBK" panose="02010604000000000000" charset="-122"/>
              <a:ea typeface="锐字工房云字库粗黑GBK" panose="02010604000000000000" charset="-122"/>
            </a:endParaRPr>
          </a:p>
          <a:p>
            <a:r>
              <a:rPr lang="zh-CN" altLang="en-US" sz="1800">
                <a:solidFill>
                  <a:srgbClr val="00B0F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出岛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。</a:t>
            </a:r>
            <a:r>
              <a:rPr lang="zh-CN" altLang="en-US" sz="1800">
                <a:solidFill>
                  <a:schemeClr val="tx2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（第十二回）</a:t>
            </a:r>
            <a:endParaRPr lang="zh-CN" altLang="en-US" sz="1800">
              <a:solidFill>
                <a:schemeClr val="tx2"/>
              </a:solidFill>
              <a:latin typeface="锐字工房云字库粗黑GBK" panose="02010604000000000000" charset="-122"/>
              <a:ea typeface="锐字工房云字库粗黑GBK" panose="02010604000000000000" charset="-122"/>
            </a:endParaRPr>
          </a:p>
          <a:p>
            <a:r>
              <a:rPr lang="en-US" altLang="zh-CN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　　郭靖与黄蓉站起身来告辞。黄蓉正要出房，猛一抬头，忽见书房门楣之上钉着</a:t>
            </a:r>
            <a:r>
              <a:rPr lang="en-US" altLang="zh-CN" sz="1800">
                <a:solidFill>
                  <a:srgbClr val="92D05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八片铁片，排作八卦形状，却又不似寻常的八卦那么排得整齐，疏疏落落，歪斜不称</a:t>
            </a:r>
            <a:r>
              <a:rPr lang="en-US" altLang="zh-CN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。她心下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一</a:t>
            </a:r>
            <a:r>
              <a:rPr lang="en-US" altLang="zh-CN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惊，当下不动声色，随着庄丁来到客房之中。</a:t>
            </a:r>
            <a:r>
              <a:rPr lang="zh-CN" altLang="en-US" sz="1800">
                <a:solidFill>
                  <a:schemeClr val="tx2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（第十三回）</a:t>
            </a:r>
            <a:endParaRPr lang="zh-CN" altLang="en-US" sz="1800">
              <a:solidFill>
                <a:schemeClr val="tx2"/>
              </a:solidFill>
              <a:latin typeface="锐字工房云字库粗黑GBK" panose="02010604000000000000" charset="-122"/>
              <a:ea typeface="锐字工房云字库粗黑GBK" panose="02010604000000000000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8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8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28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28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4" grpId="0"/>
      <p:bldP spid="285" grpId="0" animBg="1"/>
      <p:bldP spid="286" grpId="0" animBg="1"/>
      <p:bldP spid="287" grpId="0" animBg="1"/>
      <p:bldP spid="288" grpId="0" animBg="1"/>
      <p:bldP spid="3" grpId="0"/>
      <p:bldP spid="21" grpId="1" animBg="1"/>
      <p:bldP spid="284" grpId="1"/>
      <p:bldP spid="285" grpId="1" animBg="1"/>
      <p:bldP spid="286" grpId="1" animBg="1"/>
      <p:bldP spid="287" grpId="1" animBg="1"/>
      <p:bldP spid="288" grpId="1" animBg="1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任意多边形 20"/>
          <p:cNvSpPr/>
          <p:nvPr/>
        </p:nvSpPr>
        <p:spPr>
          <a:xfrm>
            <a:off x="0" y="201613"/>
            <a:ext cx="12192000" cy="1754188"/>
          </a:xfrm>
          <a:custGeom>
            <a:avLst/>
            <a:gdLst>
              <a:gd name="connsiteX0" fmla="*/ 6096000 w 12192000"/>
              <a:gd name="connsiteY0" fmla="*/ 0 h 1753054"/>
              <a:gd name="connsiteX1" fmla="*/ 12087962 w 12192000"/>
              <a:gd name="connsiteY1" fmla="*/ 1605683 h 1753054"/>
              <a:gd name="connsiteX2" fmla="*/ 12192000 w 12192000"/>
              <a:gd name="connsiteY2" fmla="*/ 1680911 h 1753054"/>
              <a:gd name="connsiteX3" fmla="*/ 12192000 w 12192000"/>
              <a:gd name="connsiteY3" fmla="*/ 1753054 h 1753054"/>
              <a:gd name="connsiteX4" fmla="*/ 12027412 w 12192000"/>
              <a:gd name="connsiteY4" fmla="*/ 1634045 h 1753054"/>
              <a:gd name="connsiteX5" fmla="*/ 6096000 w 12192000"/>
              <a:gd name="connsiteY5" fmla="*/ 44587 h 1753054"/>
              <a:gd name="connsiteX6" fmla="*/ 164588 w 12192000"/>
              <a:gd name="connsiteY6" fmla="*/ 1634045 h 1753054"/>
              <a:gd name="connsiteX7" fmla="*/ 0 w 12192000"/>
              <a:gd name="connsiteY7" fmla="*/ 1753054 h 1753054"/>
              <a:gd name="connsiteX8" fmla="*/ 0 w 12192000"/>
              <a:gd name="connsiteY8" fmla="*/ 1680911 h 1753054"/>
              <a:gd name="connsiteX9" fmla="*/ 104038 w 12192000"/>
              <a:gd name="connsiteY9" fmla="*/ 1605683 h 1753054"/>
              <a:gd name="connsiteX10" fmla="*/ 6096000 w 12192000"/>
              <a:gd name="connsiteY10" fmla="*/ 0 h 1753054"/>
              <a:gd name="connsiteX0-1" fmla="*/ 6096000 w 12192000"/>
              <a:gd name="connsiteY0-2" fmla="*/ 0 h 1753054"/>
              <a:gd name="connsiteX1-3" fmla="*/ 12087962 w 12192000"/>
              <a:gd name="connsiteY1-4" fmla="*/ 1605683 h 1753054"/>
              <a:gd name="connsiteX2-5" fmla="*/ 12192000 w 12192000"/>
              <a:gd name="connsiteY2-6" fmla="*/ 1680911 h 1753054"/>
              <a:gd name="connsiteX3-7" fmla="*/ 12192000 w 12192000"/>
              <a:gd name="connsiteY3-8" fmla="*/ 1753054 h 1753054"/>
              <a:gd name="connsiteX4-9" fmla="*/ 12027412 w 12192000"/>
              <a:gd name="connsiteY4-10" fmla="*/ 1634045 h 1753054"/>
              <a:gd name="connsiteX5-11" fmla="*/ 6134100 w 12192000"/>
              <a:gd name="connsiteY5-12" fmla="*/ 235087 h 1753054"/>
              <a:gd name="connsiteX6-13" fmla="*/ 164588 w 12192000"/>
              <a:gd name="connsiteY6-14" fmla="*/ 1634045 h 1753054"/>
              <a:gd name="connsiteX7-15" fmla="*/ 0 w 12192000"/>
              <a:gd name="connsiteY7-16" fmla="*/ 1753054 h 1753054"/>
              <a:gd name="connsiteX8-17" fmla="*/ 0 w 12192000"/>
              <a:gd name="connsiteY8-18" fmla="*/ 1680911 h 1753054"/>
              <a:gd name="connsiteX9-19" fmla="*/ 104038 w 12192000"/>
              <a:gd name="connsiteY9-20" fmla="*/ 1605683 h 1753054"/>
              <a:gd name="connsiteX10-21" fmla="*/ 6096000 w 12192000"/>
              <a:gd name="connsiteY10-22" fmla="*/ 0 h 17530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192000" h="1753054">
                <a:moveTo>
                  <a:pt x="6096000" y="0"/>
                </a:moveTo>
                <a:cubicBezTo>
                  <a:pt x="8508321" y="0"/>
                  <a:pt x="10663720" y="625052"/>
                  <a:pt x="12087962" y="1605683"/>
                </a:cubicBezTo>
                <a:lnTo>
                  <a:pt x="12192000" y="1680911"/>
                </a:lnTo>
                <a:lnTo>
                  <a:pt x="12192000" y="1753054"/>
                </a:lnTo>
                <a:lnTo>
                  <a:pt x="12027412" y="1634045"/>
                </a:lnTo>
                <a:cubicBezTo>
                  <a:pt x="10617563" y="663323"/>
                  <a:pt x="8522044" y="235087"/>
                  <a:pt x="6134100" y="235087"/>
                </a:cubicBezTo>
                <a:cubicBezTo>
                  <a:pt x="3746157" y="235087"/>
                  <a:pt x="1574438" y="663323"/>
                  <a:pt x="164588" y="1634045"/>
                </a:cubicBezTo>
                <a:lnTo>
                  <a:pt x="0" y="1753054"/>
                </a:lnTo>
                <a:lnTo>
                  <a:pt x="0" y="1680911"/>
                </a:lnTo>
                <a:lnTo>
                  <a:pt x="104038" y="1605683"/>
                </a:lnTo>
                <a:cubicBezTo>
                  <a:pt x="1528280" y="625052"/>
                  <a:pt x="368368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rgbClr val="3AE865"/>
              </a:gs>
              <a:gs pos="100000">
                <a:srgbClr val="0C97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</p:txBody>
      </p:sp>
      <p:sp>
        <p:nvSpPr>
          <p:cNvPr id="284" name="矩形 283"/>
          <p:cNvSpPr/>
          <p:nvPr/>
        </p:nvSpPr>
        <p:spPr>
          <a:xfrm>
            <a:off x="3060700" y="544830"/>
            <a:ext cx="531304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chemeClr val="accent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一些小细节</a:t>
            </a:r>
            <a:endParaRPr lang="zh-CN" altLang="en-US" sz="4000" b="1">
              <a:solidFill>
                <a:schemeClr val="accent6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5" name="等腰三角形 284"/>
          <p:cNvSpPr/>
          <p:nvPr/>
        </p:nvSpPr>
        <p:spPr>
          <a:xfrm>
            <a:off x="196850" y="360363"/>
            <a:ext cx="796925" cy="485775"/>
          </a:xfrm>
          <a:prstGeom prst="triangle">
            <a:avLst>
              <a:gd name="adj" fmla="val 50000"/>
            </a:avLst>
          </a:prstGeom>
          <a:solidFill>
            <a:srgbClr val="197519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6" name="等腰三角形 285"/>
          <p:cNvSpPr/>
          <p:nvPr/>
        </p:nvSpPr>
        <p:spPr>
          <a:xfrm>
            <a:off x="760413" y="696913"/>
            <a:ext cx="374650" cy="228600"/>
          </a:xfrm>
          <a:prstGeom prst="triangle">
            <a:avLst>
              <a:gd name="adj" fmla="val 50000"/>
            </a:avLst>
          </a:prstGeom>
          <a:solidFill>
            <a:srgbClr val="197519">
              <a:alpha val="89017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7" name="等腰三角形 286"/>
          <p:cNvSpPr/>
          <p:nvPr/>
        </p:nvSpPr>
        <p:spPr>
          <a:xfrm flipH="1">
            <a:off x="630238" y="469900"/>
            <a:ext cx="120650" cy="74613"/>
          </a:xfrm>
          <a:prstGeom prst="triangle">
            <a:avLst>
              <a:gd name="adj" fmla="val 50000"/>
            </a:avLst>
          </a:prstGeom>
          <a:solidFill>
            <a:srgbClr val="197519">
              <a:alpha val="47057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8" name="等腰三角形 287"/>
          <p:cNvSpPr/>
          <p:nvPr/>
        </p:nvSpPr>
        <p:spPr>
          <a:xfrm>
            <a:off x="833438" y="490538"/>
            <a:ext cx="250825" cy="152400"/>
          </a:xfrm>
          <a:prstGeom prst="triangle">
            <a:avLst>
              <a:gd name="adj" fmla="val 50000"/>
            </a:avLst>
          </a:prstGeom>
          <a:solidFill>
            <a:srgbClr val="197519">
              <a:alpha val="72156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cxnSp>
        <p:nvCxnSpPr>
          <p:cNvPr id="4" name="Straight Connector 13"/>
          <p:cNvCxnSpPr/>
          <p:nvPr/>
        </p:nvCxnSpPr>
        <p:spPr>
          <a:xfrm flipH="1">
            <a:off x="2416175" y="1251268"/>
            <a:ext cx="7208838" cy="0"/>
          </a:xfrm>
          <a:prstGeom prst="line">
            <a:avLst/>
          </a:prstGeom>
          <a:ln w="19050" cap="sq" cmpd="sng">
            <a:solidFill>
              <a:schemeClr val="accent6">
                <a:lumMod val="75000"/>
              </a:schemeClr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3" name="文本框 2"/>
          <p:cNvSpPr txBox="1"/>
          <p:nvPr/>
        </p:nvSpPr>
        <p:spPr>
          <a:xfrm>
            <a:off x="1392555" y="1401445"/>
            <a:ext cx="925639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/>
              <a:t>　　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村中尽是断垣残壁，甚为破败，只见</a:t>
            </a:r>
            <a:r>
              <a:rPr lang="zh-CN" altLang="en-US" sz="1800">
                <a:solidFill>
                  <a:srgbClr val="FFC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村东头挑出一个破酒帘，似是酒店模样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。三人来到店前，檐下摆着</a:t>
            </a:r>
            <a:r>
              <a:rPr lang="zh-CN" altLang="en-US" sz="1800">
                <a:solidFill>
                  <a:srgbClr val="FFC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两张板桌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，桌上罩着厚厚一层灰尘。</a:t>
            </a:r>
            <a:endParaRPr lang="en-US" altLang="zh-CN" sz="1800">
              <a:latin typeface="锐字工房云字库粗黑GBK" panose="02010604000000000000" charset="-122"/>
              <a:ea typeface="锐字工房云字库粗黑GBK" panose="02010604000000000000" charset="-122"/>
            </a:endParaRPr>
          </a:p>
          <a:p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郭靖见了她手中之物，也是“啊”了一声。黄蓉道：“你识得么？”郭靖道：“是啊，</a:t>
            </a:r>
            <a:endParaRPr lang="zh-CN" altLang="en-US" sz="1800">
              <a:latin typeface="锐字工房云字库粗黑GBK" panose="02010604000000000000" charset="-122"/>
              <a:ea typeface="锐字工房云字库粗黑GBK" panose="02010604000000000000" charset="-122"/>
            </a:endParaRPr>
          </a:p>
          <a:p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这是归云庄上陆庄主的</a:t>
            </a:r>
            <a:r>
              <a:rPr lang="zh-CN" altLang="en-US" sz="1800">
                <a:solidFill>
                  <a:srgbClr val="92D05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铁八卦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。”黄蓉道：“这是铁八卦，可未必是陆师哥的。”郭靖道：“对！当然不是。这两人衣服肌肉烂得干干净净，少说也有十年啦。”黄蓉呆了半晌，心念一动，抢过去拔起铁箱上的尖刀，凑近火光时，只见刀刃上刻着一个“</a:t>
            </a:r>
            <a:r>
              <a:rPr lang="zh-CN" altLang="en-US" sz="1800">
                <a:solidFill>
                  <a:srgbClr val="0070C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曲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”字，不由得冲口而出：“躺在地下的是我师哥，是</a:t>
            </a:r>
            <a:r>
              <a:rPr lang="zh-CN" altLang="en-US" sz="1800">
                <a:solidFill>
                  <a:srgbClr val="0070C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曲师哥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。”</a:t>
            </a:r>
            <a:endParaRPr lang="en-US" altLang="zh-CN" sz="1800">
              <a:latin typeface="锐字工房云字库粗黑GBK" panose="02010604000000000000" charset="-122"/>
              <a:ea typeface="锐字工房云字库粗黑GBK" panose="02010604000000000000" charset="-122"/>
            </a:endParaRPr>
          </a:p>
          <a:p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    她一一的说给郭靖听，</a:t>
            </a:r>
            <a:r>
              <a:rPr lang="zh-CN" altLang="en-US" sz="1800">
                <a:solidFill>
                  <a:srgbClr val="FF0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这是玉带环，这是犀皮盒，那是玛瑙杯，那又是翡翠盘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。郭靖长于荒漠，这般宝物不但从所未见，听也没听见过，心想：“费那么大的劲搞这些玩意儿，不知有甚么用？”说了一阵，黄蓉又伸手到箱中掏摸，触手碰到一块硬板，知道尚有夹层、拨开珠宝，果见内壁左右各有一个圆环，双手小指勾在环内，将上面的一层提了起来，只见下层尽是些铜绿斑斓的古物。她曾听父亲解说过古物铜器的形状，认得似是</a:t>
            </a:r>
            <a:r>
              <a:rPr lang="zh-CN" altLang="en-US" sz="1800">
                <a:solidFill>
                  <a:srgbClr val="FF0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龙文鼎、商彝、周盘、周敦、周举□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等物，但到底是甚么，却也辨不明白，若说珠玉珍宝价值连城，这些青铜器更是无价之宝了。黄蓉愈看愈奇，又揭起一层，却见下面是</a:t>
            </a:r>
            <a:r>
              <a:rPr lang="zh-CN" altLang="en-US" sz="1800">
                <a:solidFill>
                  <a:srgbClr val="FF0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一轴轴的书画卷轴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。她要郭靖相帮，展开一轴看时，吃了一惊，原来是</a:t>
            </a:r>
            <a:r>
              <a:rPr lang="zh-CN" altLang="en-US" sz="1800">
                <a:solidFill>
                  <a:srgbClr val="FF0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吴道子画的一幅“送子天王图”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，另一轴是</a:t>
            </a:r>
            <a:r>
              <a:rPr lang="zh-CN" altLang="en-US" sz="1800">
                <a:solidFill>
                  <a:srgbClr val="FF0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韩干画的“牧马图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”，又一轴是</a:t>
            </a:r>
            <a:r>
              <a:rPr lang="zh-CN" altLang="en-US" sz="1800">
                <a:solidFill>
                  <a:srgbClr val="FF0000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南唐李后主绘的“林泉渡水人物”</a:t>
            </a:r>
            <a:r>
              <a:rPr lang="zh-CN" altLang="en-US" sz="1800">
                <a:latin typeface="锐字工房云字库粗黑GBK" panose="02010604000000000000" charset="-122"/>
                <a:ea typeface="锐字工房云字库粗黑GBK" panose="02010604000000000000" charset="-122"/>
              </a:rPr>
              <a:t>。</a:t>
            </a:r>
            <a:r>
              <a:rPr lang="zh-CN" altLang="en-US" sz="1800">
                <a:solidFill>
                  <a:schemeClr val="tx2"/>
                </a:solidFill>
                <a:latin typeface="锐字工房云字库粗黑GBK" panose="02010604000000000000" charset="-122"/>
                <a:ea typeface="锐字工房云字库粗黑GBK" panose="02010604000000000000" charset="-122"/>
              </a:rPr>
              <a:t>（第二十三回）</a:t>
            </a:r>
            <a:endParaRPr lang="zh-CN" altLang="en-US" sz="1800">
              <a:solidFill>
                <a:schemeClr val="tx2"/>
              </a:solidFill>
              <a:latin typeface="锐字工房云字库粗黑GBK" panose="02010604000000000000" charset="-122"/>
              <a:ea typeface="锐字工房云字库粗黑GBK" panose="02010604000000000000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8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8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28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28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4" grpId="0"/>
      <p:bldP spid="285" grpId="0" animBg="1"/>
      <p:bldP spid="286" grpId="0" animBg="1"/>
      <p:bldP spid="287" grpId="0" animBg="1"/>
      <p:bldP spid="288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ki-20131221165952-20082921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22550"/>
            <a:ext cx="2009140" cy="2556510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0" y="201613"/>
            <a:ext cx="12192000" cy="1754188"/>
          </a:xfrm>
          <a:custGeom>
            <a:avLst/>
            <a:gdLst>
              <a:gd name="connsiteX0" fmla="*/ 6096000 w 12192000"/>
              <a:gd name="connsiteY0" fmla="*/ 0 h 1753054"/>
              <a:gd name="connsiteX1" fmla="*/ 12087962 w 12192000"/>
              <a:gd name="connsiteY1" fmla="*/ 1605683 h 1753054"/>
              <a:gd name="connsiteX2" fmla="*/ 12192000 w 12192000"/>
              <a:gd name="connsiteY2" fmla="*/ 1680911 h 1753054"/>
              <a:gd name="connsiteX3" fmla="*/ 12192000 w 12192000"/>
              <a:gd name="connsiteY3" fmla="*/ 1753054 h 1753054"/>
              <a:gd name="connsiteX4" fmla="*/ 12027412 w 12192000"/>
              <a:gd name="connsiteY4" fmla="*/ 1634045 h 1753054"/>
              <a:gd name="connsiteX5" fmla="*/ 6096000 w 12192000"/>
              <a:gd name="connsiteY5" fmla="*/ 44587 h 1753054"/>
              <a:gd name="connsiteX6" fmla="*/ 164588 w 12192000"/>
              <a:gd name="connsiteY6" fmla="*/ 1634045 h 1753054"/>
              <a:gd name="connsiteX7" fmla="*/ 0 w 12192000"/>
              <a:gd name="connsiteY7" fmla="*/ 1753054 h 1753054"/>
              <a:gd name="connsiteX8" fmla="*/ 0 w 12192000"/>
              <a:gd name="connsiteY8" fmla="*/ 1680911 h 1753054"/>
              <a:gd name="connsiteX9" fmla="*/ 104038 w 12192000"/>
              <a:gd name="connsiteY9" fmla="*/ 1605683 h 1753054"/>
              <a:gd name="connsiteX10" fmla="*/ 6096000 w 12192000"/>
              <a:gd name="connsiteY10" fmla="*/ 0 h 1753054"/>
              <a:gd name="connsiteX0-1" fmla="*/ 6096000 w 12192000"/>
              <a:gd name="connsiteY0-2" fmla="*/ 0 h 1753054"/>
              <a:gd name="connsiteX1-3" fmla="*/ 12087962 w 12192000"/>
              <a:gd name="connsiteY1-4" fmla="*/ 1605683 h 1753054"/>
              <a:gd name="connsiteX2-5" fmla="*/ 12192000 w 12192000"/>
              <a:gd name="connsiteY2-6" fmla="*/ 1680911 h 1753054"/>
              <a:gd name="connsiteX3-7" fmla="*/ 12192000 w 12192000"/>
              <a:gd name="connsiteY3-8" fmla="*/ 1753054 h 1753054"/>
              <a:gd name="connsiteX4-9" fmla="*/ 12027412 w 12192000"/>
              <a:gd name="connsiteY4-10" fmla="*/ 1634045 h 1753054"/>
              <a:gd name="connsiteX5-11" fmla="*/ 6134100 w 12192000"/>
              <a:gd name="connsiteY5-12" fmla="*/ 235087 h 1753054"/>
              <a:gd name="connsiteX6-13" fmla="*/ 164588 w 12192000"/>
              <a:gd name="connsiteY6-14" fmla="*/ 1634045 h 1753054"/>
              <a:gd name="connsiteX7-15" fmla="*/ 0 w 12192000"/>
              <a:gd name="connsiteY7-16" fmla="*/ 1753054 h 1753054"/>
              <a:gd name="connsiteX8-17" fmla="*/ 0 w 12192000"/>
              <a:gd name="connsiteY8-18" fmla="*/ 1680911 h 1753054"/>
              <a:gd name="connsiteX9-19" fmla="*/ 104038 w 12192000"/>
              <a:gd name="connsiteY9-20" fmla="*/ 1605683 h 1753054"/>
              <a:gd name="connsiteX10-21" fmla="*/ 6096000 w 12192000"/>
              <a:gd name="connsiteY10-22" fmla="*/ 0 h 17530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192000" h="1753054">
                <a:moveTo>
                  <a:pt x="6096000" y="0"/>
                </a:moveTo>
                <a:cubicBezTo>
                  <a:pt x="8508321" y="0"/>
                  <a:pt x="10663720" y="625052"/>
                  <a:pt x="12087962" y="1605683"/>
                </a:cubicBezTo>
                <a:lnTo>
                  <a:pt x="12192000" y="1680911"/>
                </a:lnTo>
                <a:lnTo>
                  <a:pt x="12192000" y="1753054"/>
                </a:lnTo>
                <a:lnTo>
                  <a:pt x="12027412" y="1634045"/>
                </a:lnTo>
                <a:cubicBezTo>
                  <a:pt x="10617563" y="663323"/>
                  <a:pt x="8522044" y="235087"/>
                  <a:pt x="6134100" y="235087"/>
                </a:cubicBezTo>
                <a:cubicBezTo>
                  <a:pt x="3746157" y="235087"/>
                  <a:pt x="1574438" y="663323"/>
                  <a:pt x="164588" y="1634045"/>
                </a:cubicBezTo>
                <a:lnTo>
                  <a:pt x="0" y="1753054"/>
                </a:lnTo>
                <a:lnTo>
                  <a:pt x="0" y="1680911"/>
                </a:lnTo>
                <a:lnTo>
                  <a:pt x="104038" y="1605683"/>
                </a:lnTo>
                <a:cubicBezTo>
                  <a:pt x="1528280" y="625052"/>
                  <a:pt x="368368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rgbClr val="3AE865"/>
              </a:gs>
              <a:gs pos="100000">
                <a:srgbClr val="0C97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</p:txBody>
      </p:sp>
      <p:sp>
        <p:nvSpPr>
          <p:cNvPr id="284" name="矩形 283"/>
          <p:cNvSpPr/>
          <p:nvPr/>
        </p:nvSpPr>
        <p:spPr>
          <a:xfrm>
            <a:off x="3060700" y="544830"/>
            <a:ext cx="531304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chemeClr val="accent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我的感受</a:t>
            </a:r>
            <a:endParaRPr lang="zh-CN" altLang="en-US" sz="4000" b="1">
              <a:solidFill>
                <a:schemeClr val="accent6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5" name="等腰三角形 284"/>
          <p:cNvSpPr/>
          <p:nvPr/>
        </p:nvSpPr>
        <p:spPr>
          <a:xfrm>
            <a:off x="196850" y="360363"/>
            <a:ext cx="796925" cy="485775"/>
          </a:xfrm>
          <a:prstGeom prst="triangle">
            <a:avLst>
              <a:gd name="adj" fmla="val 50000"/>
            </a:avLst>
          </a:prstGeom>
          <a:solidFill>
            <a:srgbClr val="197519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6" name="等腰三角形 285"/>
          <p:cNvSpPr/>
          <p:nvPr/>
        </p:nvSpPr>
        <p:spPr>
          <a:xfrm>
            <a:off x="760413" y="696913"/>
            <a:ext cx="374650" cy="228600"/>
          </a:xfrm>
          <a:prstGeom prst="triangle">
            <a:avLst>
              <a:gd name="adj" fmla="val 50000"/>
            </a:avLst>
          </a:prstGeom>
          <a:solidFill>
            <a:srgbClr val="197519">
              <a:alpha val="89017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7" name="等腰三角形 286"/>
          <p:cNvSpPr/>
          <p:nvPr/>
        </p:nvSpPr>
        <p:spPr>
          <a:xfrm flipH="1">
            <a:off x="630238" y="469900"/>
            <a:ext cx="120650" cy="74613"/>
          </a:xfrm>
          <a:prstGeom prst="triangle">
            <a:avLst>
              <a:gd name="adj" fmla="val 50000"/>
            </a:avLst>
          </a:prstGeom>
          <a:solidFill>
            <a:srgbClr val="197519">
              <a:alpha val="47057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88" name="等腰三角形 287"/>
          <p:cNvSpPr/>
          <p:nvPr/>
        </p:nvSpPr>
        <p:spPr>
          <a:xfrm>
            <a:off x="833438" y="490538"/>
            <a:ext cx="250825" cy="152400"/>
          </a:xfrm>
          <a:prstGeom prst="triangle">
            <a:avLst>
              <a:gd name="adj" fmla="val 50000"/>
            </a:avLst>
          </a:prstGeom>
          <a:solidFill>
            <a:srgbClr val="197519">
              <a:alpha val="72156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38921" name="Freeform 4"/>
          <p:cNvSpPr/>
          <p:nvPr/>
        </p:nvSpPr>
        <p:spPr>
          <a:xfrm>
            <a:off x="2994025" y="1733550"/>
            <a:ext cx="7572375" cy="17716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5172" h="1328">
                <a:moveTo>
                  <a:pt x="4508" y="0"/>
                </a:moveTo>
                <a:lnTo>
                  <a:pt x="4508" y="0"/>
                </a:lnTo>
                <a:lnTo>
                  <a:pt x="4454" y="2"/>
                </a:lnTo>
                <a:lnTo>
                  <a:pt x="4400" y="8"/>
                </a:lnTo>
                <a:lnTo>
                  <a:pt x="4348" y="20"/>
                </a:lnTo>
                <a:lnTo>
                  <a:pt x="4296" y="34"/>
                </a:lnTo>
                <a:lnTo>
                  <a:pt x="4072" y="34"/>
                </a:lnTo>
                <a:lnTo>
                  <a:pt x="4022" y="20"/>
                </a:lnTo>
                <a:lnTo>
                  <a:pt x="3970" y="8"/>
                </a:lnTo>
                <a:lnTo>
                  <a:pt x="3916" y="2"/>
                </a:lnTo>
                <a:lnTo>
                  <a:pt x="3862" y="0"/>
                </a:lnTo>
                <a:lnTo>
                  <a:pt x="3806" y="2"/>
                </a:lnTo>
                <a:lnTo>
                  <a:pt x="3752" y="8"/>
                </a:lnTo>
                <a:lnTo>
                  <a:pt x="3700" y="20"/>
                </a:lnTo>
                <a:lnTo>
                  <a:pt x="3648" y="34"/>
                </a:lnTo>
                <a:lnTo>
                  <a:pt x="3440" y="34"/>
                </a:lnTo>
                <a:lnTo>
                  <a:pt x="3388" y="20"/>
                </a:lnTo>
                <a:lnTo>
                  <a:pt x="3336" y="8"/>
                </a:lnTo>
                <a:lnTo>
                  <a:pt x="3282" y="2"/>
                </a:lnTo>
                <a:lnTo>
                  <a:pt x="3228" y="0"/>
                </a:lnTo>
                <a:lnTo>
                  <a:pt x="3172" y="2"/>
                </a:lnTo>
                <a:lnTo>
                  <a:pt x="3118" y="8"/>
                </a:lnTo>
                <a:lnTo>
                  <a:pt x="3066" y="20"/>
                </a:lnTo>
                <a:lnTo>
                  <a:pt x="3016" y="34"/>
                </a:lnTo>
                <a:lnTo>
                  <a:pt x="2792" y="34"/>
                </a:lnTo>
                <a:lnTo>
                  <a:pt x="2740" y="20"/>
                </a:lnTo>
                <a:lnTo>
                  <a:pt x="2688" y="8"/>
                </a:lnTo>
                <a:lnTo>
                  <a:pt x="2634" y="2"/>
                </a:lnTo>
                <a:lnTo>
                  <a:pt x="2580" y="0"/>
                </a:lnTo>
                <a:lnTo>
                  <a:pt x="2524" y="2"/>
                </a:lnTo>
                <a:lnTo>
                  <a:pt x="2470" y="8"/>
                </a:lnTo>
                <a:lnTo>
                  <a:pt x="2418" y="20"/>
                </a:lnTo>
                <a:lnTo>
                  <a:pt x="2368" y="34"/>
                </a:lnTo>
                <a:lnTo>
                  <a:pt x="2158" y="34"/>
                </a:lnTo>
                <a:lnTo>
                  <a:pt x="2106" y="20"/>
                </a:lnTo>
                <a:lnTo>
                  <a:pt x="2054" y="8"/>
                </a:lnTo>
                <a:lnTo>
                  <a:pt x="2000" y="2"/>
                </a:lnTo>
                <a:lnTo>
                  <a:pt x="1946" y="0"/>
                </a:lnTo>
                <a:lnTo>
                  <a:pt x="1890" y="2"/>
                </a:lnTo>
                <a:lnTo>
                  <a:pt x="1836" y="8"/>
                </a:lnTo>
                <a:lnTo>
                  <a:pt x="1784" y="20"/>
                </a:lnTo>
                <a:lnTo>
                  <a:pt x="1734" y="34"/>
                </a:lnTo>
                <a:lnTo>
                  <a:pt x="1510" y="34"/>
                </a:lnTo>
                <a:lnTo>
                  <a:pt x="1458" y="20"/>
                </a:lnTo>
                <a:lnTo>
                  <a:pt x="1406" y="8"/>
                </a:lnTo>
                <a:lnTo>
                  <a:pt x="1352" y="2"/>
                </a:lnTo>
                <a:lnTo>
                  <a:pt x="1298" y="0"/>
                </a:lnTo>
                <a:lnTo>
                  <a:pt x="1242" y="2"/>
                </a:lnTo>
                <a:lnTo>
                  <a:pt x="1188" y="8"/>
                </a:lnTo>
                <a:lnTo>
                  <a:pt x="1136" y="20"/>
                </a:lnTo>
                <a:lnTo>
                  <a:pt x="1086" y="34"/>
                </a:lnTo>
                <a:lnTo>
                  <a:pt x="876" y="34"/>
                </a:lnTo>
                <a:lnTo>
                  <a:pt x="824" y="20"/>
                </a:lnTo>
                <a:lnTo>
                  <a:pt x="772" y="8"/>
                </a:lnTo>
                <a:lnTo>
                  <a:pt x="718" y="2"/>
                </a:lnTo>
                <a:lnTo>
                  <a:pt x="664" y="0"/>
                </a:lnTo>
                <a:lnTo>
                  <a:pt x="630" y="0"/>
                </a:lnTo>
                <a:lnTo>
                  <a:pt x="596" y="4"/>
                </a:lnTo>
                <a:lnTo>
                  <a:pt x="562" y="8"/>
                </a:lnTo>
                <a:lnTo>
                  <a:pt x="530" y="14"/>
                </a:lnTo>
                <a:lnTo>
                  <a:pt x="498" y="20"/>
                </a:lnTo>
                <a:lnTo>
                  <a:pt x="466" y="30"/>
                </a:lnTo>
                <a:lnTo>
                  <a:pt x="436" y="40"/>
                </a:lnTo>
                <a:lnTo>
                  <a:pt x="406" y="52"/>
                </a:lnTo>
                <a:lnTo>
                  <a:pt x="376" y="66"/>
                </a:lnTo>
                <a:lnTo>
                  <a:pt x="348" y="80"/>
                </a:lnTo>
                <a:lnTo>
                  <a:pt x="320" y="96"/>
                </a:lnTo>
                <a:lnTo>
                  <a:pt x="292" y="114"/>
                </a:lnTo>
                <a:lnTo>
                  <a:pt x="266" y="132"/>
                </a:lnTo>
                <a:lnTo>
                  <a:pt x="242" y="152"/>
                </a:lnTo>
                <a:lnTo>
                  <a:pt x="218" y="172"/>
                </a:lnTo>
                <a:lnTo>
                  <a:pt x="194" y="194"/>
                </a:lnTo>
                <a:lnTo>
                  <a:pt x="172" y="218"/>
                </a:lnTo>
                <a:lnTo>
                  <a:pt x="152" y="242"/>
                </a:lnTo>
                <a:lnTo>
                  <a:pt x="132" y="266"/>
                </a:lnTo>
                <a:lnTo>
                  <a:pt x="114" y="292"/>
                </a:lnTo>
                <a:lnTo>
                  <a:pt x="96" y="320"/>
                </a:lnTo>
                <a:lnTo>
                  <a:pt x="80" y="348"/>
                </a:lnTo>
                <a:lnTo>
                  <a:pt x="66" y="376"/>
                </a:lnTo>
                <a:lnTo>
                  <a:pt x="52" y="406"/>
                </a:lnTo>
                <a:lnTo>
                  <a:pt x="40" y="436"/>
                </a:lnTo>
                <a:lnTo>
                  <a:pt x="30" y="466"/>
                </a:lnTo>
                <a:lnTo>
                  <a:pt x="20" y="498"/>
                </a:lnTo>
                <a:lnTo>
                  <a:pt x="14" y="530"/>
                </a:lnTo>
                <a:lnTo>
                  <a:pt x="8" y="562"/>
                </a:lnTo>
                <a:lnTo>
                  <a:pt x="4" y="596"/>
                </a:lnTo>
                <a:lnTo>
                  <a:pt x="0" y="630"/>
                </a:lnTo>
                <a:lnTo>
                  <a:pt x="0" y="664"/>
                </a:lnTo>
                <a:lnTo>
                  <a:pt x="0" y="698"/>
                </a:lnTo>
                <a:lnTo>
                  <a:pt x="4" y="732"/>
                </a:lnTo>
                <a:lnTo>
                  <a:pt x="8" y="766"/>
                </a:lnTo>
                <a:lnTo>
                  <a:pt x="14" y="798"/>
                </a:lnTo>
                <a:lnTo>
                  <a:pt x="20" y="830"/>
                </a:lnTo>
                <a:lnTo>
                  <a:pt x="30" y="862"/>
                </a:lnTo>
                <a:lnTo>
                  <a:pt x="40" y="892"/>
                </a:lnTo>
                <a:lnTo>
                  <a:pt x="52" y="922"/>
                </a:lnTo>
                <a:lnTo>
                  <a:pt x="66" y="952"/>
                </a:lnTo>
                <a:lnTo>
                  <a:pt x="80" y="980"/>
                </a:lnTo>
                <a:lnTo>
                  <a:pt x="96" y="1008"/>
                </a:lnTo>
                <a:lnTo>
                  <a:pt x="114" y="1036"/>
                </a:lnTo>
                <a:lnTo>
                  <a:pt x="132" y="1062"/>
                </a:lnTo>
                <a:lnTo>
                  <a:pt x="152" y="1086"/>
                </a:lnTo>
                <a:lnTo>
                  <a:pt x="172" y="1110"/>
                </a:lnTo>
                <a:lnTo>
                  <a:pt x="194" y="1134"/>
                </a:lnTo>
                <a:lnTo>
                  <a:pt x="218" y="1156"/>
                </a:lnTo>
                <a:lnTo>
                  <a:pt x="242" y="1176"/>
                </a:lnTo>
                <a:lnTo>
                  <a:pt x="266" y="1196"/>
                </a:lnTo>
                <a:lnTo>
                  <a:pt x="292" y="1214"/>
                </a:lnTo>
                <a:lnTo>
                  <a:pt x="320" y="1232"/>
                </a:lnTo>
                <a:lnTo>
                  <a:pt x="348" y="1248"/>
                </a:lnTo>
                <a:lnTo>
                  <a:pt x="376" y="1262"/>
                </a:lnTo>
                <a:lnTo>
                  <a:pt x="406" y="1276"/>
                </a:lnTo>
                <a:lnTo>
                  <a:pt x="436" y="1288"/>
                </a:lnTo>
                <a:lnTo>
                  <a:pt x="466" y="1298"/>
                </a:lnTo>
                <a:lnTo>
                  <a:pt x="498" y="1308"/>
                </a:lnTo>
                <a:lnTo>
                  <a:pt x="530" y="1314"/>
                </a:lnTo>
                <a:lnTo>
                  <a:pt x="562" y="1320"/>
                </a:lnTo>
                <a:lnTo>
                  <a:pt x="596" y="1324"/>
                </a:lnTo>
                <a:lnTo>
                  <a:pt x="630" y="1328"/>
                </a:lnTo>
                <a:lnTo>
                  <a:pt x="664" y="1328"/>
                </a:lnTo>
                <a:lnTo>
                  <a:pt x="718" y="1326"/>
                </a:lnTo>
                <a:lnTo>
                  <a:pt x="772" y="1320"/>
                </a:lnTo>
                <a:lnTo>
                  <a:pt x="824" y="1308"/>
                </a:lnTo>
                <a:lnTo>
                  <a:pt x="876" y="1294"/>
                </a:lnTo>
                <a:lnTo>
                  <a:pt x="1086" y="1294"/>
                </a:lnTo>
                <a:lnTo>
                  <a:pt x="1136" y="1308"/>
                </a:lnTo>
                <a:lnTo>
                  <a:pt x="1188" y="1320"/>
                </a:lnTo>
                <a:lnTo>
                  <a:pt x="1242" y="1326"/>
                </a:lnTo>
                <a:lnTo>
                  <a:pt x="1298" y="1328"/>
                </a:lnTo>
                <a:lnTo>
                  <a:pt x="1352" y="1326"/>
                </a:lnTo>
                <a:lnTo>
                  <a:pt x="1406" y="1320"/>
                </a:lnTo>
                <a:lnTo>
                  <a:pt x="1458" y="1308"/>
                </a:lnTo>
                <a:lnTo>
                  <a:pt x="1510" y="1294"/>
                </a:lnTo>
                <a:lnTo>
                  <a:pt x="1734" y="1294"/>
                </a:lnTo>
                <a:lnTo>
                  <a:pt x="1784" y="1308"/>
                </a:lnTo>
                <a:lnTo>
                  <a:pt x="1836" y="1320"/>
                </a:lnTo>
                <a:lnTo>
                  <a:pt x="1890" y="1326"/>
                </a:lnTo>
                <a:lnTo>
                  <a:pt x="1946" y="1328"/>
                </a:lnTo>
                <a:lnTo>
                  <a:pt x="2000" y="1326"/>
                </a:lnTo>
                <a:lnTo>
                  <a:pt x="2054" y="1320"/>
                </a:lnTo>
                <a:lnTo>
                  <a:pt x="2106" y="1308"/>
                </a:lnTo>
                <a:lnTo>
                  <a:pt x="2158" y="1294"/>
                </a:lnTo>
                <a:lnTo>
                  <a:pt x="2368" y="1294"/>
                </a:lnTo>
                <a:lnTo>
                  <a:pt x="2418" y="1308"/>
                </a:lnTo>
                <a:lnTo>
                  <a:pt x="2470" y="1320"/>
                </a:lnTo>
                <a:lnTo>
                  <a:pt x="2524" y="1326"/>
                </a:lnTo>
                <a:lnTo>
                  <a:pt x="2580" y="1328"/>
                </a:lnTo>
                <a:lnTo>
                  <a:pt x="2634" y="1326"/>
                </a:lnTo>
                <a:lnTo>
                  <a:pt x="2688" y="1320"/>
                </a:lnTo>
                <a:lnTo>
                  <a:pt x="2740" y="1308"/>
                </a:lnTo>
                <a:lnTo>
                  <a:pt x="2792" y="1294"/>
                </a:lnTo>
                <a:lnTo>
                  <a:pt x="3016" y="1294"/>
                </a:lnTo>
                <a:lnTo>
                  <a:pt x="3066" y="1308"/>
                </a:lnTo>
                <a:lnTo>
                  <a:pt x="3118" y="1320"/>
                </a:lnTo>
                <a:lnTo>
                  <a:pt x="3172" y="1326"/>
                </a:lnTo>
                <a:lnTo>
                  <a:pt x="3228" y="1328"/>
                </a:lnTo>
                <a:lnTo>
                  <a:pt x="3282" y="1326"/>
                </a:lnTo>
                <a:lnTo>
                  <a:pt x="3336" y="1320"/>
                </a:lnTo>
                <a:lnTo>
                  <a:pt x="3388" y="1308"/>
                </a:lnTo>
                <a:lnTo>
                  <a:pt x="3440" y="1294"/>
                </a:lnTo>
                <a:lnTo>
                  <a:pt x="3648" y="1294"/>
                </a:lnTo>
                <a:lnTo>
                  <a:pt x="3700" y="1308"/>
                </a:lnTo>
                <a:lnTo>
                  <a:pt x="3752" y="1320"/>
                </a:lnTo>
                <a:lnTo>
                  <a:pt x="3806" y="1326"/>
                </a:lnTo>
                <a:lnTo>
                  <a:pt x="3862" y="1328"/>
                </a:lnTo>
                <a:lnTo>
                  <a:pt x="3916" y="1326"/>
                </a:lnTo>
                <a:lnTo>
                  <a:pt x="3970" y="1320"/>
                </a:lnTo>
                <a:lnTo>
                  <a:pt x="4022" y="1308"/>
                </a:lnTo>
                <a:lnTo>
                  <a:pt x="4072" y="1294"/>
                </a:lnTo>
                <a:lnTo>
                  <a:pt x="4296" y="1294"/>
                </a:lnTo>
                <a:lnTo>
                  <a:pt x="4348" y="1308"/>
                </a:lnTo>
                <a:lnTo>
                  <a:pt x="4400" y="1320"/>
                </a:lnTo>
                <a:lnTo>
                  <a:pt x="4454" y="1326"/>
                </a:lnTo>
                <a:lnTo>
                  <a:pt x="4508" y="1328"/>
                </a:lnTo>
                <a:lnTo>
                  <a:pt x="4544" y="1328"/>
                </a:lnTo>
                <a:lnTo>
                  <a:pt x="4576" y="1324"/>
                </a:lnTo>
                <a:lnTo>
                  <a:pt x="4610" y="1320"/>
                </a:lnTo>
                <a:lnTo>
                  <a:pt x="4642" y="1314"/>
                </a:lnTo>
                <a:lnTo>
                  <a:pt x="4674" y="1308"/>
                </a:lnTo>
                <a:lnTo>
                  <a:pt x="4706" y="1298"/>
                </a:lnTo>
                <a:lnTo>
                  <a:pt x="4738" y="1288"/>
                </a:lnTo>
                <a:lnTo>
                  <a:pt x="4768" y="1276"/>
                </a:lnTo>
                <a:lnTo>
                  <a:pt x="4796" y="1262"/>
                </a:lnTo>
                <a:lnTo>
                  <a:pt x="4826" y="1248"/>
                </a:lnTo>
                <a:lnTo>
                  <a:pt x="4854" y="1232"/>
                </a:lnTo>
                <a:lnTo>
                  <a:pt x="4880" y="1214"/>
                </a:lnTo>
                <a:lnTo>
                  <a:pt x="4906" y="1196"/>
                </a:lnTo>
                <a:lnTo>
                  <a:pt x="4932" y="1176"/>
                </a:lnTo>
                <a:lnTo>
                  <a:pt x="4956" y="1156"/>
                </a:lnTo>
                <a:lnTo>
                  <a:pt x="4978" y="1134"/>
                </a:lnTo>
                <a:lnTo>
                  <a:pt x="5000" y="1110"/>
                </a:lnTo>
                <a:lnTo>
                  <a:pt x="5022" y="1086"/>
                </a:lnTo>
                <a:lnTo>
                  <a:pt x="5040" y="1062"/>
                </a:lnTo>
                <a:lnTo>
                  <a:pt x="5060" y="1036"/>
                </a:lnTo>
                <a:lnTo>
                  <a:pt x="5076" y="1008"/>
                </a:lnTo>
                <a:lnTo>
                  <a:pt x="5092" y="980"/>
                </a:lnTo>
                <a:lnTo>
                  <a:pt x="5108" y="952"/>
                </a:lnTo>
                <a:lnTo>
                  <a:pt x="5120" y="922"/>
                </a:lnTo>
                <a:lnTo>
                  <a:pt x="5132" y="892"/>
                </a:lnTo>
                <a:lnTo>
                  <a:pt x="5144" y="862"/>
                </a:lnTo>
                <a:lnTo>
                  <a:pt x="5152" y="830"/>
                </a:lnTo>
                <a:lnTo>
                  <a:pt x="5160" y="798"/>
                </a:lnTo>
                <a:lnTo>
                  <a:pt x="5166" y="766"/>
                </a:lnTo>
                <a:lnTo>
                  <a:pt x="5170" y="732"/>
                </a:lnTo>
                <a:lnTo>
                  <a:pt x="5172" y="698"/>
                </a:lnTo>
                <a:lnTo>
                  <a:pt x="5172" y="664"/>
                </a:lnTo>
                <a:lnTo>
                  <a:pt x="5172" y="630"/>
                </a:lnTo>
                <a:lnTo>
                  <a:pt x="5170" y="596"/>
                </a:lnTo>
                <a:lnTo>
                  <a:pt x="5166" y="562"/>
                </a:lnTo>
                <a:lnTo>
                  <a:pt x="5160" y="530"/>
                </a:lnTo>
                <a:lnTo>
                  <a:pt x="5152" y="498"/>
                </a:lnTo>
                <a:lnTo>
                  <a:pt x="5144" y="466"/>
                </a:lnTo>
                <a:lnTo>
                  <a:pt x="5132" y="436"/>
                </a:lnTo>
                <a:lnTo>
                  <a:pt x="5120" y="406"/>
                </a:lnTo>
                <a:lnTo>
                  <a:pt x="5108" y="376"/>
                </a:lnTo>
                <a:lnTo>
                  <a:pt x="5092" y="348"/>
                </a:lnTo>
                <a:lnTo>
                  <a:pt x="5076" y="320"/>
                </a:lnTo>
                <a:lnTo>
                  <a:pt x="5060" y="292"/>
                </a:lnTo>
                <a:lnTo>
                  <a:pt x="5040" y="266"/>
                </a:lnTo>
                <a:lnTo>
                  <a:pt x="5022" y="242"/>
                </a:lnTo>
                <a:lnTo>
                  <a:pt x="5000" y="218"/>
                </a:lnTo>
                <a:lnTo>
                  <a:pt x="4978" y="194"/>
                </a:lnTo>
                <a:lnTo>
                  <a:pt x="4956" y="172"/>
                </a:lnTo>
                <a:lnTo>
                  <a:pt x="4932" y="152"/>
                </a:lnTo>
                <a:lnTo>
                  <a:pt x="4906" y="132"/>
                </a:lnTo>
                <a:lnTo>
                  <a:pt x="4880" y="114"/>
                </a:lnTo>
                <a:lnTo>
                  <a:pt x="4854" y="96"/>
                </a:lnTo>
                <a:lnTo>
                  <a:pt x="4826" y="80"/>
                </a:lnTo>
                <a:lnTo>
                  <a:pt x="4796" y="66"/>
                </a:lnTo>
                <a:lnTo>
                  <a:pt x="4768" y="52"/>
                </a:lnTo>
                <a:lnTo>
                  <a:pt x="4738" y="40"/>
                </a:lnTo>
                <a:lnTo>
                  <a:pt x="4706" y="30"/>
                </a:lnTo>
                <a:lnTo>
                  <a:pt x="4674" y="20"/>
                </a:lnTo>
                <a:lnTo>
                  <a:pt x="4642" y="14"/>
                </a:lnTo>
                <a:lnTo>
                  <a:pt x="4610" y="8"/>
                </a:lnTo>
                <a:lnTo>
                  <a:pt x="4576" y="4"/>
                </a:lnTo>
                <a:lnTo>
                  <a:pt x="4544" y="0"/>
                </a:lnTo>
                <a:lnTo>
                  <a:pt x="4508" y="0"/>
                </a:lnTo>
                <a:close/>
              </a:path>
            </a:pathLst>
          </a:custGeom>
          <a:solidFill>
            <a:srgbClr val="FDB602">
              <a:alpha val="30196"/>
            </a:srgbClr>
          </a:solidFill>
          <a:ln w="101600" cap="flat" cmpd="sng">
            <a:solidFill>
              <a:srgbClr val="FDB60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38922" name="Oval 12"/>
          <p:cNvSpPr/>
          <p:nvPr/>
        </p:nvSpPr>
        <p:spPr>
          <a:xfrm>
            <a:off x="1389063" y="1833563"/>
            <a:ext cx="1590675" cy="1603375"/>
          </a:xfrm>
          <a:prstGeom prst="ellipse">
            <a:avLst/>
          </a:prstGeom>
          <a:noFill/>
          <a:ln w="101600" cap="flat" cmpd="sng">
            <a:solidFill>
              <a:srgbClr val="FDB60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38923" name="Oval 13"/>
          <p:cNvSpPr/>
          <p:nvPr/>
        </p:nvSpPr>
        <p:spPr>
          <a:xfrm>
            <a:off x="2771775" y="2333625"/>
            <a:ext cx="396875" cy="396875"/>
          </a:xfrm>
          <a:prstGeom prst="ellipse">
            <a:avLst/>
          </a:prstGeom>
          <a:solidFill>
            <a:srgbClr val="FDB602"/>
          </a:solidFill>
          <a:ln w="101600">
            <a:noFill/>
          </a:ln>
        </p:spPr>
        <p:txBody>
          <a:bodyPr wrap="none" anchor="ctr"/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38924" name="Text Box 16"/>
          <p:cNvSpPr txBox="1"/>
          <p:nvPr/>
        </p:nvSpPr>
        <p:spPr>
          <a:xfrm>
            <a:off x="1963738" y="2370138"/>
            <a:ext cx="452437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buFont typeface="Arial" panose="020B0604020202020204" pitchFamily="34" charset="0"/>
              <a:buNone/>
            </a:pPr>
            <a:r>
              <a:rPr lang="en-US" altLang="ko-KR" sz="2800">
                <a:solidFill>
                  <a:srgbClr val="FDB602"/>
                </a:solidFill>
                <a:latin typeface="Arial Black" panose="020B0A04020102020204"/>
                <a:ea typeface="Malgun Gothic" panose="020B0503020000020004" charset="-127"/>
                <a:cs typeface="锐字工房云字库行楷GBK" panose="02010604000000000000" charset="-122"/>
              </a:rPr>
              <a:t>1</a:t>
            </a:r>
            <a:endParaRPr lang="en-US" altLang="ko-KR" sz="2800">
              <a:solidFill>
                <a:srgbClr val="FDB602"/>
              </a:solidFill>
              <a:latin typeface="Arial Black" panose="020B0A04020102020204"/>
              <a:ea typeface="Malgun Gothic" panose="020B0503020000020004" charset="-127"/>
              <a:cs typeface="锐字工房云字库行楷GBK" panose="02010604000000000000" charset="-122"/>
            </a:endParaRPr>
          </a:p>
        </p:txBody>
      </p:sp>
      <p:sp>
        <p:nvSpPr>
          <p:cNvPr id="38925" name="Oval 19"/>
          <p:cNvSpPr/>
          <p:nvPr/>
        </p:nvSpPr>
        <p:spPr>
          <a:xfrm>
            <a:off x="2879725" y="2441575"/>
            <a:ext cx="180975" cy="180975"/>
          </a:xfrm>
          <a:prstGeom prst="ellipse">
            <a:avLst/>
          </a:prstGeom>
          <a:solidFill>
            <a:srgbClr val="FFFFFF"/>
          </a:solidFill>
          <a:ln w="101600">
            <a:noFill/>
          </a:ln>
        </p:spPr>
        <p:txBody>
          <a:bodyPr wrap="none" anchor="ctr"/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38926" name="Rectangle 23"/>
          <p:cNvSpPr/>
          <p:nvPr/>
        </p:nvSpPr>
        <p:spPr>
          <a:xfrm>
            <a:off x="3432810" y="1833880"/>
            <a:ext cx="6827838" cy="1476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buFont typeface="Arial" panose="020B0604020202020204" pitchFamily="34" charset="0"/>
              <a:buNone/>
            </a:pPr>
            <a:r>
              <a:rPr lang="zh-CN" sz="18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阅读</a:t>
            </a:r>
            <a:r>
              <a:rPr sz="18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《射雕英雄传》是我首次</a:t>
            </a:r>
            <a:r>
              <a:rPr sz="18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rPr>
              <a:t>接触</a:t>
            </a:r>
            <a:r>
              <a:rPr sz="18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武侠小说。读过之后,我觉得金庸的写作水平真高。竟可以想出那么多武侠故事,那么多武功名称,像什么“降龙十八掌”“九阴白骨爪”“打狗棒法”“空明拳”……真让我佩服得五体投地，特别</a:t>
            </a:r>
            <a:r>
              <a:rPr lang="zh-CN" sz="18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是其中的一些武打片断描写</a:t>
            </a:r>
            <a:r>
              <a:rPr sz="18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，</a:t>
            </a:r>
            <a:r>
              <a:rPr lang="zh-CN" sz="18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真的是让我感觉到我好像在面对面的观看他们打斗</a:t>
            </a:r>
            <a:r>
              <a:rPr sz="18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。</a:t>
            </a:r>
            <a:endParaRPr sz="1800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38927" name="Freeform 3"/>
          <p:cNvSpPr/>
          <p:nvPr/>
        </p:nvSpPr>
        <p:spPr>
          <a:xfrm>
            <a:off x="3060700" y="4059238"/>
            <a:ext cx="7572375" cy="1860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5172" h="1328">
                <a:moveTo>
                  <a:pt x="4508" y="0"/>
                </a:moveTo>
                <a:lnTo>
                  <a:pt x="4508" y="0"/>
                </a:lnTo>
                <a:lnTo>
                  <a:pt x="4454" y="2"/>
                </a:lnTo>
                <a:lnTo>
                  <a:pt x="4400" y="8"/>
                </a:lnTo>
                <a:lnTo>
                  <a:pt x="4348" y="20"/>
                </a:lnTo>
                <a:lnTo>
                  <a:pt x="4296" y="34"/>
                </a:lnTo>
                <a:lnTo>
                  <a:pt x="4072" y="34"/>
                </a:lnTo>
                <a:lnTo>
                  <a:pt x="4022" y="20"/>
                </a:lnTo>
                <a:lnTo>
                  <a:pt x="3970" y="8"/>
                </a:lnTo>
                <a:lnTo>
                  <a:pt x="3916" y="2"/>
                </a:lnTo>
                <a:lnTo>
                  <a:pt x="3862" y="0"/>
                </a:lnTo>
                <a:lnTo>
                  <a:pt x="3806" y="2"/>
                </a:lnTo>
                <a:lnTo>
                  <a:pt x="3752" y="8"/>
                </a:lnTo>
                <a:lnTo>
                  <a:pt x="3700" y="20"/>
                </a:lnTo>
                <a:lnTo>
                  <a:pt x="3648" y="34"/>
                </a:lnTo>
                <a:lnTo>
                  <a:pt x="3440" y="34"/>
                </a:lnTo>
                <a:lnTo>
                  <a:pt x="3388" y="20"/>
                </a:lnTo>
                <a:lnTo>
                  <a:pt x="3336" y="8"/>
                </a:lnTo>
                <a:lnTo>
                  <a:pt x="3282" y="2"/>
                </a:lnTo>
                <a:lnTo>
                  <a:pt x="3228" y="0"/>
                </a:lnTo>
                <a:lnTo>
                  <a:pt x="3172" y="2"/>
                </a:lnTo>
                <a:lnTo>
                  <a:pt x="3118" y="8"/>
                </a:lnTo>
                <a:lnTo>
                  <a:pt x="3066" y="20"/>
                </a:lnTo>
                <a:lnTo>
                  <a:pt x="3016" y="34"/>
                </a:lnTo>
                <a:lnTo>
                  <a:pt x="2792" y="34"/>
                </a:lnTo>
                <a:lnTo>
                  <a:pt x="2740" y="20"/>
                </a:lnTo>
                <a:lnTo>
                  <a:pt x="2688" y="8"/>
                </a:lnTo>
                <a:lnTo>
                  <a:pt x="2634" y="2"/>
                </a:lnTo>
                <a:lnTo>
                  <a:pt x="2580" y="0"/>
                </a:lnTo>
                <a:lnTo>
                  <a:pt x="2524" y="2"/>
                </a:lnTo>
                <a:lnTo>
                  <a:pt x="2470" y="8"/>
                </a:lnTo>
                <a:lnTo>
                  <a:pt x="2418" y="20"/>
                </a:lnTo>
                <a:lnTo>
                  <a:pt x="2368" y="34"/>
                </a:lnTo>
                <a:lnTo>
                  <a:pt x="2158" y="34"/>
                </a:lnTo>
                <a:lnTo>
                  <a:pt x="2106" y="20"/>
                </a:lnTo>
                <a:lnTo>
                  <a:pt x="2054" y="8"/>
                </a:lnTo>
                <a:lnTo>
                  <a:pt x="2000" y="2"/>
                </a:lnTo>
                <a:lnTo>
                  <a:pt x="1946" y="0"/>
                </a:lnTo>
                <a:lnTo>
                  <a:pt x="1890" y="2"/>
                </a:lnTo>
                <a:lnTo>
                  <a:pt x="1836" y="8"/>
                </a:lnTo>
                <a:lnTo>
                  <a:pt x="1784" y="20"/>
                </a:lnTo>
                <a:lnTo>
                  <a:pt x="1734" y="34"/>
                </a:lnTo>
                <a:lnTo>
                  <a:pt x="1510" y="34"/>
                </a:lnTo>
                <a:lnTo>
                  <a:pt x="1458" y="20"/>
                </a:lnTo>
                <a:lnTo>
                  <a:pt x="1406" y="8"/>
                </a:lnTo>
                <a:lnTo>
                  <a:pt x="1352" y="2"/>
                </a:lnTo>
                <a:lnTo>
                  <a:pt x="1298" y="0"/>
                </a:lnTo>
                <a:lnTo>
                  <a:pt x="1242" y="2"/>
                </a:lnTo>
                <a:lnTo>
                  <a:pt x="1188" y="8"/>
                </a:lnTo>
                <a:lnTo>
                  <a:pt x="1136" y="20"/>
                </a:lnTo>
                <a:lnTo>
                  <a:pt x="1086" y="34"/>
                </a:lnTo>
                <a:lnTo>
                  <a:pt x="876" y="34"/>
                </a:lnTo>
                <a:lnTo>
                  <a:pt x="824" y="20"/>
                </a:lnTo>
                <a:lnTo>
                  <a:pt x="772" y="8"/>
                </a:lnTo>
                <a:lnTo>
                  <a:pt x="718" y="2"/>
                </a:lnTo>
                <a:lnTo>
                  <a:pt x="664" y="0"/>
                </a:lnTo>
                <a:lnTo>
                  <a:pt x="630" y="0"/>
                </a:lnTo>
                <a:lnTo>
                  <a:pt x="596" y="4"/>
                </a:lnTo>
                <a:lnTo>
                  <a:pt x="562" y="8"/>
                </a:lnTo>
                <a:lnTo>
                  <a:pt x="530" y="14"/>
                </a:lnTo>
                <a:lnTo>
                  <a:pt x="498" y="20"/>
                </a:lnTo>
                <a:lnTo>
                  <a:pt x="466" y="30"/>
                </a:lnTo>
                <a:lnTo>
                  <a:pt x="436" y="40"/>
                </a:lnTo>
                <a:lnTo>
                  <a:pt x="406" y="52"/>
                </a:lnTo>
                <a:lnTo>
                  <a:pt x="376" y="66"/>
                </a:lnTo>
                <a:lnTo>
                  <a:pt x="348" y="80"/>
                </a:lnTo>
                <a:lnTo>
                  <a:pt x="320" y="96"/>
                </a:lnTo>
                <a:lnTo>
                  <a:pt x="292" y="114"/>
                </a:lnTo>
                <a:lnTo>
                  <a:pt x="266" y="132"/>
                </a:lnTo>
                <a:lnTo>
                  <a:pt x="242" y="152"/>
                </a:lnTo>
                <a:lnTo>
                  <a:pt x="218" y="172"/>
                </a:lnTo>
                <a:lnTo>
                  <a:pt x="194" y="194"/>
                </a:lnTo>
                <a:lnTo>
                  <a:pt x="172" y="218"/>
                </a:lnTo>
                <a:lnTo>
                  <a:pt x="152" y="242"/>
                </a:lnTo>
                <a:lnTo>
                  <a:pt x="132" y="266"/>
                </a:lnTo>
                <a:lnTo>
                  <a:pt x="114" y="292"/>
                </a:lnTo>
                <a:lnTo>
                  <a:pt x="96" y="320"/>
                </a:lnTo>
                <a:lnTo>
                  <a:pt x="80" y="348"/>
                </a:lnTo>
                <a:lnTo>
                  <a:pt x="66" y="376"/>
                </a:lnTo>
                <a:lnTo>
                  <a:pt x="52" y="406"/>
                </a:lnTo>
                <a:lnTo>
                  <a:pt x="40" y="436"/>
                </a:lnTo>
                <a:lnTo>
                  <a:pt x="30" y="466"/>
                </a:lnTo>
                <a:lnTo>
                  <a:pt x="20" y="498"/>
                </a:lnTo>
                <a:lnTo>
                  <a:pt x="14" y="530"/>
                </a:lnTo>
                <a:lnTo>
                  <a:pt x="8" y="562"/>
                </a:lnTo>
                <a:lnTo>
                  <a:pt x="4" y="596"/>
                </a:lnTo>
                <a:lnTo>
                  <a:pt x="0" y="630"/>
                </a:lnTo>
                <a:lnTo>
                  <a:pt x="0" y="664"/>
                </a:lnTo>
                <a:lnTo>
                  <a:pt x="0" y="698"/>
                </a:lnTo>
                <a:lnTo>
                  <a:pt x="4" y="732"/>
                </a:lnTo>
                <a:lnTo>
                  <a:pt x="8" y="766"/>
                </a:lnTo>
                <a:lnTo>
                  <a:pt x="14" y="798"/>
                </a:lnTo>
                <a:lnTo>
                  <a:pt x="20" y="830"/>
                </a:lnTo>
                <a:lnTo>
                  <a:pt x="30" y="862"/>
                </a:lnTo>
                <a:lnTo>
                  <a:pt x="40" y="892"/>
                </a:lnTo>
                <a:lnTo>
                  <a:pt x="52" y="922"/>
                </a:lnTo>
                <a:lnTo>
                  <a:pt x="66" y="952"/>
                </a:lnTo>
                <a:lnTo>
                  <a:pt x="80" y="980"/>
                </a:lnTo>
                <a:lnTo>
                  <a:pt x="96" y="1008"/>
                </a:lnTo>
                <a:lnTo>
                  <a:pt x="114" y="1036"/>
                </a:lnTo>
                <a:lnTo>
                  <a:pt x="132" y="1062"/>
                </a:lnTo>
                <a:lnTo>
                  <a:pt x="152" y="1086"/>
                </a:lnTo>
                <a:lnTo>
                  <a:pt x="172" y="1110"/>
                </a:lnTo>
                <a:lnTo>
                  <a:pt x="194" y="1134"/>
                </a:lnTo>
                <a:lnTo>
                  <a:pt x="218" y="1156"/>
                </a:lnTo>
                <a:lnTo>
                  <a:pt x="242" y="1176"/>
                </a:lnTo>
                <a:lnTo>
                  <a:pt x="266" y="1196"/>
                </a:lnTo>
                <a:lnTo>
                  <a:pt x="292" y="1214"/>
                </a:lnTo>
                <a:lnTo>
                  <a:pt x="320" y="1232"/>
                </a:lnTo>
                <a:lnTo>
                  <a:pt x="348" y="1248"/>
                </a:lnTo>
                <a:lnTo>
                  <a:pt x="376" y="1262"/>
                </a:lnTo>
                <a:lnTo>
                  <a:pt x="406" y="1276"/>
                </a:lnTo>
                <a:lnTo>
                  <a:pt x="436" y="1288"/>
                </a:lnTo>
                <a:lnTo>
                  <a:pt x="466" y="1298"/>
                </a:lnTo>
                <a:lnTo>
                  <a:pt x="498" y="1308"/>
                </a:lnTo>
                <a:lnTo>
                  <a:pt x="530" y="1314"/>
                </a:lnTo>
                <a:lnTo>
                  <a:pt x="562" y="1320"/>
                </a:lnTo>
                <a:lnTo>
                  <a:pt x="596" y="1324"/>
                </a:lnTo>
                <a:lnTo>
                  <a:pt x="630" y="1328"/>
                </a:lnTo>
                <a:lnTo>
                  <a:pt x="664" y="1328"/>
                </a:lnTo>
                <a:lnTo>
                  <a:pt x="718" y="1326"/>
                </a:lnTo>
                <a:lnTo>
                  <a:pt x="772" y="1320"/>
                </a:lnTo>
                <a:lnTo>
                  <a:pt x="824" y="1308"/>
                </a:lnTo>
                <a:lnTo>
                  <a:pt x="876" y="1294"/>
                </a:lnTo>
                <a:lnTo>
                  <a:pt x="1086" y="1294"/>
                </a:lnTo>
                <a:lnTo>
                  <a:pt x="1136" y="1308"/>
                </a:lnTo>
                <a:lnTo>
                  <a:pt x="1188" y="1320"/>
                </a:lnTo>
                <a:lnTo>
                  <a:pt x="1242" y="1326"/>
                </a:lnTo>
                <a:lnTo>
                  <a:pt x="1298" y="1328"/>
                </a:lnTo>
                <a:lnTo>
                  <a:pt x="1352" y="1326"/>
                </a:lnTo>
                <a:lnTo>
                  <a:pt x="1406" y="1320"/>
                </a:lnTo>
                <a:lnTo>
                  <a:pt x="1458" y="1308"/>
                </a:lnTo>
                <a:lnTo>
                  <a:pt x="1510" y="1294"/>
                </a:lnTo>
                <a:lnTo>
                  <a:pt x="1734" y="1294"/>
                </a:lnTo>
                <a:lnTo>
                  <a:pt x="1784" y="1308"/>
                </a:lnTo>
                <a:lnTo>
                  <a:pt x="1836" y="1320"/>
                </a:lnTo>
                <a:lnTo>
                  <a:pt x="1890" y="1326"/>
                </a:lnTo>
                <a:lnTo>
                  <a:pt x="1946" y="1328"/>
                </a:lnTo>
                <a:lnTo>
                  <a:pt x="2000" y="1326"/>
                </a:lnTo>
                <a:lnTo>
                  <a:pt x="2054" y="1320"/>
                </a:lnTo>
                <a:lnTo>
                  <a:pt x="2106" y="1308"/>
                </a:lnTo>
                <a:lnTo>
                  <a:pt x="2158" y="1294"/>
                </a:lnTo>
                <a:lnTo>
                  <a:pt x="2368" y="1294"/>
                </a:lnTo>
                <a:lnTo>
                  <a:pt x="2418" y="1308"/>
                </a:lnTo>
                <a:lnTo>
                  <a:pt x="2470" y="1320"/>
                </a:lnTo>
                <a:lnTo>
                  <a:pt x="2524" y="1326"/>
                </a:lnTo>
                <a:lnTo>
                  <a:pt x="2580" y="1328"/>
                </a:lnTo>
                <a:lnTo>
                  <a:pt x="2634" y="1326"/>
                </a:lnTo>
                <a:lnTo>
                  <a:pt x="2688" y="1320"/>
                </a:lnTo>
                <a:lnTo>
                  <a:pt x="2740" y="1308"/>
                </a:lnTo>
                <a:lnTo>
                  <a:pt x="2792" y="1294"/>
                </a:lnTo>
                <a:lnTo>
                  <a:pt x="3016" y="1294"/>
                </a:lnTo>
                <a:lnTo>
                  <a:pt x="3066" y="1308"/>
                </a:lnTo>
                <a:lnTo>
                  <a:pt x="3118" y="1320"/>
                </a:lnTo>
                <a:lnTo>
                  <a:pt x="3172" y="1326"/>
                </a:lnTo>
                <a:lnTo>
                  <a:pt x="3228" y="1328"/>
                </a:lnTo>
                <a:lnTo>
                  <a:pt x="3282" y="1326"/>
                </a:lnTo>
                <a:lnTo>
                  <a:pt x="3336" y="1320"/>
                </a:lnTo>
                <a:lnTo>
                  <a:pt x="3388" y="1308"/>
                </a:lnTo>
                <a:lnTo>
                  <a:pt x="3440" y="1294"/>
                </a:lnTo>
                <a:lnTo>
                  <a:pt x="3648" y="1294"/>
                </a:lnTo>
                <a:lnTo>
                  <a:pt x="3700" y="1308"/>
                </a:lnTo>
                <a:lnTo>
                  <a:pt x="3752" y="1320"/>
                </a:lnTo>
                <a:lnTo>
                  <a:pt x="3806" y="1326"/>
                </a:lnTo>
                <a:lnTo>
                  <a:pt x="3862" y="1328"/>
                </a:lnTo>
                <a:lnTo>
                  <a:pt x="3916" y="1326"/>
                </a:lnTo>
                <a:lnTo>
                  <a:pt x="3970" y="1320"/>
                </a:lnTo>
                <a:lnTo>
                  <a:pt x="4022" y="1308"/>
                </a:lnTo>
                <a:lnTo>
                  <a:pt x="4072" y="1294"/>
                </a:lnTo>
                <a:lnTo>
                  <a:pt x="4296" y="1294"/>
                </a:lnTo>
                <a:lnTo>
                  <a:pt x="4348" y="1308"/>
                </a:lnTo>
                <a:lnTo>
                  <a:pt x="4400" y="1320"/>
                </a:lnTo>
                <a:lnTo>
                  <a:pt x="4454" y="1326"/>
                </a:lnTo>
                <a:lnTo>
                  <a:pt x="4508" y="1328"/>
                </a:lnTo>
                <a:lnTo>
                  <a:pt x="4544" y="1328"/>
                </a:lnTo>
                <a:lnTo>
                  <a:pt x="4576" y="1324"/>
                </a:lnTo>
                <a:lnTo>
                  <a:pt x="4610" y="1320"/>
                </a:lnTo>
                <a:lnTo>
                  <a:pt x="4642" y="1314"/>
                </a:lnTo>
                <a:lnTo>
                  <a:pt x="4674" y="1308"/>
                </a:lnTo>
                <a:lnTo>
                  <a:pt x="4706" y="1298"/>
                </a:lnTo>
                <a:lnTo>
                  <a:pt x="4738" y="1288"/>
                </a:lnTo>
                <a:lnTo>
                  <a:pt x="4768" y="1276"/>
                </a:lnTo>
                <a:lnTo>
                  <a:pt x="4796" y="1262"/>
                </a:lnTo>
                <a:lnTo>
                  <a:pt x="4826" y="1248"/>
                </a:lnTo>
                <a:lnTo>
                  <a:pt x="4854" y="1232"/>
                </a:lnTo>
                <a:lnTo>
                  <a:pt x="4880" y="1214"/>
                </a:lnTo>
                <a:lnTo>
                  <a:pt x="4906" y="1196"/>
                </a:lnTo>
                <a:lnTo>
                  <a:pt x="4932" y="1176"/>
                </a:lnTo>
                <a:lnTo>
                  <a:pt x="4956" y="1156"/>
                </a:lnTo>
                <a:lnTo>
                  <a:pt x="4978" y="1134"/>
                </a:lnTo>
                <a:lnTo>
                  <a:pt x="5000" y="1110"/>
                </a:lnTo>
                <a:lnTo>
                  <a:pt x="5022" y="1086"/>
                </a:lnTo>
                <a:lnTo>
                  <a:pt x="5040" y="1062"/>
                </a:lnTo>
                <a:lnTo>
                  <a:pt x="5060" y="1036"/>
                </a:lnTo>
                <a:lnTo>
                  <a:pt x="5076" y="1008"/>
                </a:lnTo>
                <a:lnTo>
                  <a:pt x="5092" y="980"/>
                </a:lnTo>
                <a:lnTo>
                  <a:pt x="5108" y="952"/>
                </a:lnTo>
                <a:lnTo>
                  <a:pt x="5120" y="922"/>
                </a:lnTo>
                <a:lnTo>
                  <a:pt x="5132" y="892"/>
                </a:lnTo>
                <a:lnTo>
                  <a:pt x="5144" y="862"/>
                </a:lnTo>
                <a:lnTo>
                  <a:pt x="5152" y="830"/>
                </a:lnTo>
                <a:lnTo>
                  <a:pt x="5160" y="798"/>
                </a:lnTo>
                <a:lnTo>
                  <a:pt x="5166" y="766"/>
                </a:lnTo>
                <a:lnTo>
                  <a:pt x="5170" y="732"/>
                </a:lnTo>
                <a:lnTo>
                  <a:pt x="5172" y="698"/>
                </a:lnTo>
                <a:lnTo>
                  <a:pt x="5172" y="664"/>
                </a:lnTo>
                <a:lnTo>
                  <a:pt x="5172" y="630"/>
                </a:lnTo>
                <a:lnTo>
                  <a:pt x="5170" y="596"/>
                </a:lnTo>
                <a:lnTo>
                  <a:pt x="5166" y="562"/>
                </a:lnTo>
                <a:lnTo>
                  <a:pt x="5160" y="530"/>
                </a:lnTo>
                <a:lnTo>
                  <a:pt x="5152" y="498"/>
                </a:lnTo>
                <a:lnTo>
                  <a:pt x="5144" y="466"/>
                </a:lnTo>
                <a:lnTo>
                  <a:pt x="5132" y="436"/>
                </a:lnTo>
                <a:lnTo>
                  <a:pt x="5120" y="406"/>
                </a:lnTo>
                <a:lnTo>
                  <a:pt x="5108" y="376"/>
                </a:lnTo>
                <a:lnTo>
                  <a:pt x="5092" y="348"/>
                </a:lnTo>
                <a:lnTo>
                  <a:pt x="5076" y="320"/>
                </a:lnTo>
                <a:lnTo>
                  <a:pt x="5060" y="292"/>
                </a:lnTo>
                <a:lnTo>
                  <a:pt x="5040" y="266"/>
                </a:lnTo>
                <a:lnTo>
                  <a:pt x="5022" y="242"/>
                </a:lnTo>
                <a:lnTo>
                  <a:pt x="5000" y="218"/>
                </a:lnTo>
                <a:lnTo>
                  <a:pt x="4978" y="194"/>
                </a:lnTo>
                <a:lnTo>
                  <a:pt x="4956" y="172"/>
                </a:lnTo>
                <a:lnTo>
                  <a:pt x="4932" y="152"/>
                </a:lnTo>
                <a:lnTo>
                  <a:pt x="4906" y="132"/>
                </a:lnTo>
                <a:lnTo>
                  <a:pt x="4880" y="114"/>
                </a:lnTo>
                <a:lnTo>
                  <a:pt x="4854" y="96"/>
                </a:lnTo>
                <a:lnTo>
                  <a:pt x="4826" y="80"/>
                </a:lnTo>
                <a:lnTo>
                  <a:pt x="4796" y="66"/>
                </a:lnTo>
                <a:lnTo>
                  <a:pt x="4768" y="52"/>
                </a:lnTo>
                <a:lnTo>
                  <a:pt x="4738" y="40"/>
                </a:lnTo>
                <a:lnTo>
                  <a:pt x="4706" y="30"/>
                </a:lnTo>
                <a:lnTo>
                  <a:pt x="4674" y="20"/>
                </a:lnTo>
                <a:lnTo>
                  <a:pt x="4642" y="14"/>
                </a:lnTo>
                <a:lnTo>
                  <a:pt x="4610" y="8"/>
                </a:lnTo>
                <a:lnTo>
                  <a:pt x="4576" y="4"/>
                </a:lnTo>
                <a:lnTo>
                  <a:pt x="4544" y="0"/>
                </a:lnTo>
                <a:lnTo>
                  <a:pt x="4508" y="0"/>
                </a:lnTo>
                <a:close/>
              </a:path>
            </a:pathLst>
          </a:custGeom>
          <a:solidFill>
            <a:srgbClr val="139AFF">
              <a:alpha val="30196"/>
            </a:srgbClr>
          </a:solidFill>
          <a:ln w="101600" cap="flat" cmpd="sng">
            <a:solidFill>
              <a:srgbClr val="139A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38928" name="Oval 6"/>
          <p:cNvSpPr/>
          <p:nvPr/>
        </p:nvSpPr>
        <p:spPr>
          <a:xfrm>
            <a:off x="1389063" y="4189413"/>
            <a:ext cx="1671637" cy="1662112"/>
          </a:xfrm>
          <a:prstGeom prst="ellipse">
            <a:avLst/>
          </a:prstGeom>
          <a:noFill/>
          <a:ln w="101600" cap="flat" cmpd="sng">
            <a:solidFill>
              <a:srgbClr val="139A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38929" name="Oval 14"/>
          <p:cNvSpPr/>
          <p:nvPr/>
        </p:nvSpPr>
        <p:spPr>
          <a:xfrm>
            <a:off x="2822575" y="4752975"/>
            <a:ext cx="396875" cy="396875"/>
          </a:xfrm>
          <a:prstGeom prst="ellipse">
            <a:avLst/>
          </a:prstGeom>
          <a:solidFill>
            <a:srgbClr val="139AFF"/>
          </a:solidFill>
          <a:ln w="101600">
            <a:noFill/>
          </a:ln>
        </p:spPr>
        <p:txBody>
          <a:bodyPr wrap="none" anchor="ctr"/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38930" name="Oval 20"/>
          <p:cNvSpPr/>
          <p:nvPr/>
        </p:nvSpPr>
        <p:spPr>
          <a:xfrm>
            <a:off x="2930525" y="4846638"/>
            <a:ext cx="180975" cy="180975"/>
          </a:xfrm>
          <a:prstGeom prst="ellipse">
            <a:avLst/>
          </a:prstGeom>
          <a:solidFill>
            <a:srgbClr val="FFFFFF"/>
          </a:solidFill>
          <a:ln w="101600">
            <a:noFill/>
          </a:ln>
        </p:spPr>
        <p:txBody>
          <a:bodyPr wrap="none" anchor="ctr"/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38931" name="Rectangle 25"/>
          <p:cNvSpPr/>
          <p:nvPr/>
        </p:nvSpPr>
        <p:spPr>
          <a:xfrm>
            <a:off x="3495675" y="4129088"/>
            <a:ext cx="6918325" cy="16300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0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书中埋下的伏笔不计其数，读起来让人觉得情节发展出乎意料而又在情理之中，经常读着读着就恍然大悟，使得本已很精彩的情节更添一翻波澜。平时的写作中，虽因篇幅所限，不能埋很多伏笔，不过即使是一个伏笔，也会让改卷老师在读作文的时候眼前一亮。</a:t>
            </a:r>
            <a:r>
              <a:rPr lang="zh-CN" altLang="en-US" sz="800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（从而达到凑字和凑分的目的）</a:t>
            </a:r>
            <a:endParaRPr lang="zh-CN" altLang="en-US" sz="800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38932" name="Text Box 17"/>
          <p:cNvSpPr txBox="1"/>
          <p:nvPr/>
        </p:nvSpPr>
        <p:spPr>
          <a:xfrm>
            <a:off x="2033588" y="4749800"/>
            <a:ext cx="422275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>
              <a:buFont typeface="Arial" panose="020B0604020202020204" pitchFamily="34" charset="0"/>
              <a:buNone/>
            </a:pPr>
            <a:r>
              <a:rPr lang="en-US" altLang="ko-KR" sz="2800">
                <a:solidFill>
                  <a:srgbClr val="139AFF"/>
                </a:solidFill>
                <a:latin typeface="Arial Black" panose="020B0A04020102020204"/>
                <a:ea typeface="Malgun Gothic" panose="020B0503020000020004" charset="-127"/>
                <a:cs typeface="锐字工房云字库行楷GBK" panose="02010604000000000000" charset="-122"/>
              </a:rPr>
              <a:t>2</a:t>
            </a:r>
            <a:endParaRPr lang="en-US" altLang="ko-KR" sz="2800">
              <a:solidFill>
                <a:srgbClr val="139AFF"/>
              </a:solidFill>
              <a:latin typeface="Arial Black" panose="020B0A04020102020204"/>
              <a:ea typeface="Malgun Gothic" panose="020B0503020000020004" charset="-127"/>
              <a:cs typeface="锐字工房云字库行楷GBK" panose="02010604000000000000" charset="-122"/>
            </a:endParaRPr>
          </a:p>
        </p:txBody>
      </p:sp>
      <p:cxnSp>
        <p:nvCxnSpPr>
          <p:cNvPr id="4" name="Straight Connector 13"/>
          <p:cNvCxnSpPr/>
          <p:nvPr/>
        </p:nvCxnSpPr>
        <p:spPr>
          <a:xfrm flipH="1">
            <a:off x="2416175" y="1251268"/>
            <a:ext cx="7208838" cy="0"/>
          </a:xfrm>
          <a:prstGeom prst="line">
            <a:avLst/>
          </a:prstGeom>
          <a:ln w="19050" cap="sq" cmpd="sng">
            <a:solidFill>
              <a:schemeClr val="accent6">
                <a:lumMod val="75000"/>
              </a:schemeClr>
            </a:solidFill>
            <a:prstDash val="solid"/>
            <a:miter/>
            <a:headEnd type="oval" w="med" len="med"/>
            <a:tailEnd type="none" w="med" len="med"/>
          </a:ln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8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8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28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28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892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3892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3892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389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" fill="hold"/>
                                        <p:tgtEl>
                                          <p:spTgt spid="389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" fill="hold"/>
                                        <p:tgtEl>
                                          <p:spTgt spid="389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1" fill="hold"/>
                                        <p:tgtEl>
                                          <p:spTgt spid="3892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" fill="hold"/>
                                        <p:tgtEl>
                                          <p:spTgt spid="3893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" fill="hold"/>
                                        <p:tgtEl>
                                          <p:spTgt spid="3892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1" fill="hold"/>
                                        <p:tgtEl>
                                          <p:spTgt spid="389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1" fill="hold"/>
                                        <p:tgtEl>
                                          <p:spTgt spid="389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" dur="1" fill="hold"/>
                                        <p:tgtEl>
                                          <p:spTgt spid="389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4" grpId="0"/>
      <p:bldP spid="285" grpId="0" animBg="1"/>
      <p:bldP spid="286" grpId="0" animBg="1"/>
      <p:bldP spid="287" grpId="0" animBg="1"/>
      <p:bldP spid="288" grpId="0" animBg="1"/>
      <p:bldP spid="38921" grpId="0" animBg="1"/>
      <p:bldP spid="38922" grpId="0" animBg="1"/>
      <p:bldP spid="38923" grpId="0" animBg="1"/>
      <p:bldP spid="38924" grpId="0"/>
      <p:bldP spid="38925" grpId="0" animBg="1"/>
      <p:bldP spid="38926" grpId="0"/>
      <p:bldP spid="38927" grpId="0" animBg="1"/>
      <p:bldP spid="38928" grpId="0" animBg="1"/>
      <p:bldP spid="38929" grpId="0" animBg="1"/>
      <p:bldP spid="38930" grpId="0" animBg="1"/>
      <p:bldP spid="38931" grpId="0"/>
      <p:bldP spid="389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951802" y="4157305"/>
            <a:ext cx="9144000" cy="1008142"/>
          </a:xfrm>
        </p:spPr>
        <p:txBody>
          <a:bodyPr>
            <a:noAutofit/>
          </a:bodyPr>
          <a:lstStyle/>
          <a:p>
            <a:r>
              <a:rPr lang="zh-CN" altLang="en-US" sz="9600" smtClean="0"/>
              <a:t>谢谢观看！</a:t>
            </a:r>
            <a:endParaRPr lang="zh-CN" altLang="en-US" sz="9600" smtClean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1398270"/>
            <a:ext cx="3683635" cy="1460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735627" y="2627100"/>
            <a:ext cx="1043876" cy="110799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6600" smtClean="0">
                <a:solidFill>
                  <a:schemeClr val="tx1">
                    <a:lumMod val="75000"/>
                    <a:lumOff val="25000"/>
                  </a:schemeClr>
                </a:solidFill>
                <a:sym typeface="Calibri" panose="020F0502020204030204" charset="0"/>
              </a:rPr>
              <a:t>01</a:t>
            </a:r>
            <a:endParaRPr lang="en-US" altLang="zh-CN" sz="6600" smtClean="0">
              <a:solidFill>
                <a:schemeClr val="tx1">
                  <a:lumMod val="75000"/>
                  <a:lumOff val="25000"/>
                </a:schemeClr>
              </a:solidFill>
              <a:sym typeface="Calibri" panose="020F050202020403020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rot="16200000" flipV="1">
            <a:off x="3322303" y="3309572"/>
            <a:ext cx="0" cy="937375"/>
          </a:xfrm>
          <a:prstGeom prst="line">
            <a:avLst/>
          </a:prstGeom>
          <a:ln w="508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567608" y="3789040"/>
            <a:ext cx="8004224" cy="868529"/>
          </a:xfrm>
        </p:spPr>
        <p:txBody>
          <a:bodyPr>
            <a:norm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锐字工房云字库行楷GBK" panose="02010604000000000000" charset="-122"/>
                <a:cs typeface="锐字工房云字库行楷GBK" panose="02010604000000000000" charset="-122"/>
                <a:sym typeface="+mn-ea"/>
              </a:rPr>
              <a:t>作者介绍</a:t>
            </a:r>
            <a:endParaRPr lang="zh-CN" altLang="en-US" b="1" smtClean="0">
              <a:solidFill>
                <a:schemeClr val="tx1"/>
              </a:solidFill>
              <a:latin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48F58PICR4n_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97790"/>
            <a:ext cx="12223750" cy="705421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11555" y="360680"/>
            <a:ext cx="89433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accent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作者基本情况介绍</a:t>
            </a:r>
            <a:endParaRPr lang="zh-CN" altLang="en-US" sz="3200" b="1">
              <a:solidFill>
                <a:schemeClr val="accent1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96850" y="360363"/>
            <a:ext cx="563563" cy="485775"/>
          </a:xfrm>
          <a:prstGeom prst="triangle">
            <a:avLst>
              <a:gd name="adj" fmla="val 50000"/>
            </a:avLst>
          </a:prstGeom>
          <a:solidFill>
            <a:srgbClr val="197519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760413" y="696913"/>
            <a:ext cx="265112" cy="228600"/>
          </a:xfrm>
          <a:prstGeom prst="triangle">
            <a:avLst>
              <a:gd name="adj" fmla="val 50000"/>
            </a:avLst>
          </a:prstGeom>
          <a:solidFill>
            <a:srgbClr val="197519">
              <a:alpha val="8901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1" name="等腰三角形 20"/>
          <p:cNvSpPr/>
          <p:nvPr/>
        </p:nvSpPr>
        <p:spPr>
          <a:xfrm flipH="1">
            <a:off x="630238" y="469900"/>
            <a:ext cx="85725" cy="74613"/>
          </a:xfrm>
          <a:prstGeom prst="triangle">
            <a:avLst>
              <a:gd name="adj" fmla="val 50000"/>
            </a:avLst>
          </a:prstGeom>
          <a:solidFill>
            <a:srgbClr val="197519">
              <a:alpha val="4705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833438" y="490538"/>
            <a:ext cx="177800" cy="152400"/>
          </a:xfrm>
          <a:prstGeom prst="triangle">
            <a:avLst>
              <a:gd name="adj" fmla="val 50000"/>
            </a:avLst>
          </a:prstGeom>
          <a:solidFill>
            <a:srgbClr val="197519">
              <a:alpha val="72156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02375" y="2205038"/>
            <a:ext cx="60960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sz="2800" b="1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原名查良镛</a:t>
            </a:r>
            <a:endParaRPr sz="2800" b="1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grpSp>
        <p:nvGrpSpPr>
          <p:cNvPr id="2" name="组合 25"/>
          <p:cNvGrpSpPr/>
          <p:nvPr/>
        </p:nvGrpSpPr>
        <p:grpSpPr>
          <a:xfrm>
            <a:off x="4565650" y="1973263"/>
            <a:ext cx="1733550" cy="1263650"/>
            <a:chOff x="3856882" y="1805041"/>
            <a:chExt cx="1734682" cy="1262903"/>
          </a:xfrm>
        </p:grpSpPr>
        <p:grpSp>
          <p:nvGrpSpPr>
            <p:cNvPr id="7176" name="组合 8"/>
            <p:cNvGrpSpPr/>
            <p:nvPr/>
          </p:nvGrpSpPr>
          <p:grpSpPr>
            <a:xfrm>
              <a:off x="4635110" y="1805041"/>
              <a:ext cx="956454" cy="907419"/>
              <a:chOff x="4635110" y="1805041"/>
              <a:chExt cx="956454" cy="907419"/>
            </a:xfrm>
          </p:grpSpPr>
          <p:sp>
            <p:nvSpPr>
              <p:cNvPr id="7177" name="等腰三角形 4"/>
              <p:cNvSpPr/>
              <p:nvPr/>
            </p:nvSpPr>
            <p:spPr>
              <a:xfrm>
                <a:off x="4635110" y="1805041"/>
                <a:ext cx="956454" cy="824528"/>
              </a:xfrm>
              <a:prstGeom prst="triangle">
                <a:avLst>
                  <a:gd name="adj" fmla="val 50000"/>
                </a:avLst>
              </a:prstGeom>
              <a:solidFill>
                <a:srgbClr val="197519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  <a:buNone/>
                </a:pPr>
                <a:endParaRPr lang="zh-CN" altLang="en-US">
                  <a:latin typeface="锐字工房云字库行楷GBK" panose="02010604000000000000" charset="-122"/>
                  <a:ea typeface="锐字工房云字库行楷GBK" panose="02010604000000000000" charset="-122"/>
                  <a:cs typeface="锐字工房云字库行楷GBK" panose="02010604000000000000" charset="-122"/>
                </a:endParaRPr>
              </a:p>
            </p:txBody>
          </p:sp>
          <p:sp>
            <p:nvSpPr>
              <p:cNvPr id="7178" name="文本框 27"/>
              <p:cNvSpPr txBox="1"/>
              <p:nvPr/>
            </p:nvSpPr>
            <p:spPr>
              <a:xfrm>
                <a:off x="4676256" y="2066129"/>
                <a:ext cx="915308" cy="6463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600">
                    <a:solidFill>
                      <a:schemeClr val="bg1"/>
                    </a:solidFill>
                    <a:latin typeface="锐字工房云字库行楷GBK" panose="02010604000000000000" charset="-122"/>
                    <a:ea typeface="锐字工房云字库行楷GBK" panose="02010604000000000000" charset="-122"/>
                    <a:cs typeface="锐字工房云字库行楷GBK" panose="02010604000000000000" charset="-122"/>
                  </a:rPr>
                  <a:t>01</a:t>
                </a:r>
                <a:endParaRPr lang="zh-CN" altLang="en-US" sz="3600">
                  <a:solidFill>
                    <a:schemeClr val="bg1"/>
                  </a:solidFill>
                  <a:latin typeface="锐字工房云字库行楷GBK" panose="02010604000000000000" charset="-122"/>
                  <a:ea typeface="方正粗倩简体"/>
                  <a:cs typeface="锐字工房云字库行楷GBK" panose="02010604000000000000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 rot="19804025">
              <a:off x="3856882" y="2198508"/>
              <a:ext cx="1580594" cy="869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endParaRPr>
            </a:p>
          </p:txBody>
        </p:sp>
      </p:grpSp>
      <p:grpSp>
        <p:nvGrpSpPr>
          <p:cNvPr id="6" name="组合 35"/>
          <p:cNvGrpSpPr/>
          <p:nvPr/>
        </p:nvGrpSpPr>
        <p:grpSpPr>
          <a:xfrm rot="3600000">
            <a:off x="4879658" y="3946843"/>
            <a:ext cx="1763712" cy="1112837"/>
            <a:chOff x="3976330" y="4762614"/>
            <a:chExt cx="1764377" cy="1113179"/>
          </a:xfrm>
        </p:grpSpPr>
        <p:grpSp>
          <p:nvGrpSpPr>
            <p:cNvPr id="7186" name="组合 11"/>
            <p:cNvGrpSpPr/>
            <p:nvPr/>
          </p:nvGrpSpPr>
          <p:grpSpPr>
            <a:xfrm>
              <a:off x="4916179" y="4919339"/>
              <a:ext cx="824528" cy="956454"/>
              <a:chOff x="4916179" y="4919339"/>
              <a:chExt cx="824528" cy="956454"/>
            </a:xfrm>
          </p:grpSpPr>
          <p:sp>
            <p:nvSpPr>
              <p:cNvPr id="7187" name="等腰三角形 22"/>
              <p:cNvSpPr/>
              <p:nvPr/>
            </p:nvSpPr>
            <p:spPr>
              <a:xfrm rot="3600000">
                <a:off x="4850216" y="4985302"/>
                <a:ext cx="956454" cy="824528"/>
              </a:xfrm>
              <a:prstGeom prst="triangle">
                <a:avLst>
                  <a:gd name="adj" fmla="val 50000"/>
                </a:avLst>
              </a:prstGeom>
              <a:solidFill>
                <a:srgbClr val="197519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  <a:buNone/>
                </a:pPr>
                <a:endParaRPr lang="zh-CN" altLang="en-US">
                  <a:latin typeface="锐字工房云字库行楷GBK" panose="02010604000000000000" charset="-122"/>
                  <a:ea typeface="锐字工房云字库行楷GBK" panose="02010604000000000000" charset="-122"/>
                  <a:cs typeface="锐字工房云字库行楷GBK" panose="02010604000000000000" charset="-122"/>
                </a:endParaRPr>
              </a:p>
            </p:txBody>
          </p:sp>
          <p:sp>
            <p:nvSpPr>
              <p:cNvPr id="7188" name="文本框 28"/>
              <p:cNvSpPr txBox="1"/>
              <p:nvPr/>
            </p:nvSpPr>
            <p:spPr>
              <a:xfrm rot="18120000">
                <a:off x="4873602" y="5139730"/>
                <a:ext cx="748260" cy="645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600">
                    <a:solidFill>
                      <a:schemeClr val="bg1"/>
                    </a:solidFill>
                    <a:latin typeface="锐字工房云字库行楷GBK" panose="02010604000000000000" charset="-122"/>
                    <a:ea typeface="锐字工房云字库行楷GBK" panose="02010604000000000000" charset="-122"/>
                    <a:cs typeface="锐字工房云字库行楷GBK" panose="02010604000000000000" charset="-122"/>
                  </a:rPr>
                  <a:t>03</a:t>
                </a:r>
                <a:endParaRPr lang="zh-CN" altLang="en-US" sz="3600">
                  <a:solidFill>
                    <a:schemeClr val="bg1"/>
                  </a:solidFill>
                  <a:latin typeface="锐字工房云字库行楷GBK" panose="02010604000000000000" charset="-122"/>
                  <a:ea typeface="方正粗倩简体"/>
                  <a:cs typeface="锐字工房云字库行楷GBK" panose="02010604000000000000" charset="-122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 rot="1795975" flipH="1">
              <a:off x="3976330" y="4762614"/>
              <a:ext cx="1581746" cy="8702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endParaRPr>
            </a:p>
          </p:txBody>
        </p:sp>
      </p:grpSp>
      <p:pic>
        <p:nvPicPr>
          <p:cNvPr id="7190" name="图片 17" descr="C:\Users\Administrator\Desktop\初二18班\20170310115525175.jpg2017031011552517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0555" y="1691640"/>
            <a:ext cx="4358005" cy="4358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矩形 41"/>
          <p:cNvSpPr/>
          <p:nvPr/>
        </p:nvSpPr>
        <p:spPr>
          <a:xfrm>
            <a:off x="6298883" y="3158173"/>
            <a:ext cx="6096000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sz="2800" b="1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1924年3月10日</a:t>
            </a:r>
            <a:endParaRPr sz="2800" b="1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sz="2800" b="1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生于浙江省海宁县袁花镇</a:t>
            </a:r>
            <a:endParaRPr sz="2800" b="1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387783" y="4370705"/>
            <a:ext cx="6096000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被誉为武侠小说家的“泰山北斗”</a:t>
            </a:r>
            <a:endParaRPr lang="zh-CN" altLang="en-US" sz="2400" b="1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系《香港基本法》主要起草人之一</a:t>
            </a:r>
            <a:endParaRPr lang="zh-CN" altLang="en-US" sz="2400" b="1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曾荣获香港“大紫荆勋章”</a:t>
            </a:r>
            <a:endParaRPr lang="zh-CN" altLang="en-US" sz="2400" b="1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grpSp>
        <p:nvGrpSpPr>
          <p:cNvPr id="3" name="组合 25"/>
          <p:cNvGrpSpPr/>
          <p:nvPr/>
        </p:nvGrpSpPr>
        <p:grpSpPr>
          <a:xfrm>
            <a:off x="5227165" y="3158173"/>
            <a:ext cx="1737198" cy="986155"/>
            <a:chOff x="3699144" y="2082372"/>
            <a:chExt cx="1738332" cy="985572"/>
          </a:xfrm>
        </p:grpSpPr>
        <p:grpSp>
          <p:nvGrpSpPr>
            <p:cNvPr id="5" name="组合 8"/>
            <p:cNvGrpSpPr/>
            <p:nvPr/>
          </p:nvGrpSpPr>
          <p:grpSpPr>
            <a:xfrm>
              <a:off x="3699144" y="2082372"/>
              <a:ext cx="956454" cy="872232"/>
              <a:chOff x="3699144" y="2082372"/>
              <a:chExt cx="956454" cy="872232"/>
            </a:xfrm>
          </p:grpSpPr>
          <p:sp>
            <p:nvSpPr>
              <p:cNvPr id="7" name="等腰三角形 4"/>
              <p:cNvSpPr/>
              <p:nvPr/>
            </p:nvSpPr>
            <p:spPr>
              <a:xfrm>
                <a:off x="3699144" y="2082372"/>
                <a:ext cx="956454" cy="824528"/>
              </a:xfrm>
              <a:prstGeom prst="triangle">
                <a:avLst>
                  <a:gd name="adj" fmla="val 50000"/>
                </a:avLst>
              </a:prstGeom>
              <a:solidFill>
                <a:srgbClr val="197519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  <a:buNone/>
                </a:pPr>
                <a:endParaRPr lang="zh-CN" altLang="en-US">
                  <a:latin typeface="锐字工房云字库行楷GBK" panose="02010604000000000000" charset="-122"/>
                  <a:ea typeface="锐字工房云字库行楷GBK" panose="02010604000000000000" charset="-122"/>
                  <a:cs typeface="锐字工房云字库行楷GBK" panose="02010604000000000000" charset="-122"/>
                </a:endParaRPr>
              </a:p>
            </p:txBody>
          </p:sp>
          <p:sp>
            <p:nvSpPr>
              <p:cNvPr id="8" name="文本框 27"/>
              <p:cNvSpPr txBox="1"/>
              <p:nvPr/>
            </p:nvSpPr>
            <p:spPr>
              <a:xfrm>
                <a:off x="3719957" y="2309825"/>
                <a:ext cx="915308" cy="64477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600">
                    <a:solidFill>
                      <a:schemeClr val="bg1"/>
                    </a:solidFill>
                    <a:latin typeface="锐字工房云字库行楷GBK" panose="02010604000000000000" charset="-122"/>
                    <a:ea typeface="锐字工房云字库行楷GBK" panose="02010604000000000000" charset="-122"/>
                    <a:cs typeface="锐字工房云字库行楷GBK" panose="02010604000000000000" charset="-122"/>
                  </a:rPr>
                  <a:t>02</a:t>
                </a:r>
                <a:endParaRPr lang="zh-CN" altLang="en-US" sz="3600">
                  <a:solidFill>
                    <a:schemeClr val="bg1"/>
                  </a:solidFill>
                  <a:latin typeface="锐字工房云字库行楷GBK" panose="02010604000000000000" charset="-122"/>
                  <a:ea typeface="方正粗倩简体"/>
                  <a:cs typeface="锐字工房云字库行楷GBK" panose="02010604000000000000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 rot="19804025">
              <a:off x="3856882" y="2198508"/>
              <a:ext cx="1580594" cy="869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endParaRPr>
            </a:p>
          </p:txBody>
        </p:sp>
      </p:grpSp>
      <p:cxnSp>
        <p:nvCxnSpPr>
          <p:cNvPr id="62" name="Straight Connector 13"/>
          <p:cNvCxnSpPr/>
          <p:nvPr/>
        </p:nvCxnSpPr>
        <p:spPr>
          <a:xfrm flipH="1">
            <a:off x="2569845" y="1018858"/>
            <a:ext cx="7208838" cy="0"/>
          </a:xfrm>
          <a:prstGeom prst="line">
            <a:avLst/>
          </a:prstGeom>
          <a:ln w="19050" cap="sq" cmpd="sng">
            <a:solidFill>
              <a:srgbClr val="197519"/>
            </a:solidFill>
            <a:prstDash val="solid"/>
            <a:miter/>
            <a:headEnd type="oval" w="med" len="med"/>
            <a:tailEnd type="none" w="med" len="med"/>
          </a:ln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2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6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719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" fill="hold"/>
                                        <p:tgtEl>
                                          <p:spTgt spid="4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" fill="hold"/>
                                        <p:tgtEl>
                                          <p:spTgt spid="4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5" grpId="0"/>
      <p:bldP spid="42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409325_142354023323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-23495"/>
            <a:ext cx="12811125" cy="73393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11555" y="579755"/>
            <a:ext cx="322516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3600" b="1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金庸</a:t>
            </a:r>
            <a:r>
              <a:rPr lang="en-US" altLang="zh-CN" sz="3600" b="1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——</a:t>
            </a:r>
            <a:r>
              <a:rPr lang="zh-CN" altLang="en-US" sz="3600" b="1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传奇人生</a:t>
            </a:r>
            <a:endParaRPr lang="zh-CN" altLang="en-US" sz="3600" b="1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96850" y="360363"/>
            <a:ext cx="563563" cy="485775"/>
          </a:xfrm>
          <a:prstGeom prst="triangle">
            <a:avLst>
              <a:gd name="adj" fmla="val 50000"/>
            </a:avLst>
          </a:prstGeom>
          <a:solidFill>
            <a:srgbClr val="197519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760413" y="696913"/>
            <a:ext cx="265112" cy="228600"/>
          </a:xfrm>
          <a:prstGeom prst="triangle">
            <a:avLst>
              <a:gd name="adj" fmla="val 50000"/>
            </a:avLst>
          </a:prstGeom>
          <a:solidFill>
            <a:srgbClr val="197519">
              <a:alpha val="8901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1" name="等腰三角形 20"/>
          <p:cNvSpPr/>
          <p:nvPr/>
        </p:nvSpPr>
        <p:spPr>
          <a:xfrm flipH="1">
            <a:off x="630238" y="469900"/>
            <a:ext cx="85725" cy="74613"/>
          </a:xfrm>
          <a:prstGeom prst="triangle">
            <a:avLst>
              <a:gd name="adj" fmla="val 50000"/>
            </a:avLst>
          </a:prstGeom>
          <a:solidFill>
            <a:srgbClr val="197519">
              <a:alpha val="4705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833438" y="490538"/>
            <a:ext cx="177800" cy="152400"/>
          </a:xfrm>
          <a:prstGeom prst="triangle">
            <a:avLst>
              <a:gd name="adj" fmla="val 50000"/>
            </a:avLst>
          </a:prstGeom>
          <a:solidFill>
            <a:srgbClr val="197519">
              <a:alpha val="72156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25035" y="767715"/>
            <a:ext cx="7188200" cy="387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zh-CN" sz="2400">
                <a:solidFill>
                  <a:srgbClr val="000000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当代著名作家，新闻学家，企业家，社会活动家。</a:t>
            </a:r>
            <a:endParaRPr lang="zh-CN" altLang="zh-CN" sz="2400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pPr eaLnBrk="0" hangingPunct="0"/>
            <a:r>
              <a:rPr lang="zh-CN" altLang="zh-CN" sz="2400">
                <a:solidFill>
                  <a:srgbClr val="000000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作为新派武侠小说最杰出的代表作家，被誉为“金大侠”或“查大侠”。</a:t>
            </a:r>
            <a:endParaRPr lang="zh-CN" altLang="zh-CN" sz="2400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pPr eaLnBrk="0" hangingPunct="0"/>
            <a:r>
              <a:rPr lang="zh-CN" altLang="zh-CN" sz="2400">
                <a:solidFill>
                  <a:srgbClr val="000000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在文学界，他以小说家出名，在历史界，研究古代史和西域史又是权威，在政界，金庸又以时评著称，并参与起草《香港基本法》，同时在商业界，创办明报，身价过亿，确实为一奇才。</a:t>
            </a:r>
            <a:endParaRPr lang="zh-CN" altLang="zh-CN" sz="2400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pPr eaLnBrk="0" hangingPunct="0"/>
            <a:endParaRPr lang="zh-CN" altLang="zh-CN" sz="2400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pPr eaLnBrk="0" hangingPunct="0"/>
            <a:endParaRPr lang="zh-CN" altLang="zh-CN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pPr eaLnBrk="0" hangingPunct="0"/>
            <a:endParaRPr lang="zh-CN" altLang="zh-CN">
              <a:solidFill>
                <a:srgbClr val="000000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pPr eaLnBrk="0" hangingPunct="0"/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25035" y="3562985"/>
            <a:ext cx="6934200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>
                <a:solidFill>
                  <a:schemeClr val="tx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rPr>
              <a:t>佛学对金庸的影响很大，在他的文学作品中处处可见金庸中庸平和的风格。 </a:t>
            </a:r>
            <a:endParaRPr lang="zh-CN" altLang="zh-CN" sz="2400">
              <a:solidFill>
                <a:schemeClr val="tx1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rPr>
              <a:t>主要作品有：《书剑恩仇录》、《碧血剑》、《射雕英雄传》、《神雕侠侣》、《雪山飞狐》、《飞狐外传》、《倚天屠龙记》、《连城诀》、《天龙八部》、《侠客行》、《笑傲江湖》、《鹿鼎记》、《白马啸西风》、《鸳鸯刀》、《越女剑》等。</a:t>
            </a:r>
            <a:endParaRPr lang="zh-CN" altLang="en-US" sz="2400">
              <a:solidFill>
                <a:schemeClr val="tx1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  <a:p>
            <a:endParaRPr lang="zh-CN" altLang="en-US" sz="2000">
              <a:solidFill>
                <a:schemeClr val="tx1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</p:txBody>
      </p:sp>
      <p:pic>
        <p:nvPicPr>
          <p:cNvPr id="8" name="图片 7" descr="re_4e97bf321e76e"/>
          <p:cNvPicPr>
            <a:picLocks noChangeAspect="1"/>
          </p:cNvPicPr>
          <p:nvPr/>
        </p:nvPicPr>
        <p:blipFill>
          <a:blip r:embed="rId2"/>
          <a:srcRect l="33542" t="29794" r="6612" b="9116"/>
          <a:stretch>
            <a:fillRect/>
          </a:stretch>
        </p:blipFill>
        <p:spPr>
          <a:xfrm>
            <a:off x="1064895" y="1841500"/>
            <a:ext cx="3118485" cy="429196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2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animBg="1"/>
      <p:bldP spid="20" grpId="0" animBg="1"/>
      <p:bldP spid="21" grpId="0" animBg="1"/>
      <p:bldP spid="22" grpId="0" animBg="1"/>
      <p:bldP spid="5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735627" y="2627100"/>
            <a:ext cx="1043876" cy="110799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6600" smtClean="0">
                <a:solidFill>
                  <a:schemeClr val="tx1">
                    <a:lumMod val="75000"/>
                    <a:lumOff val="25000"/>
                  </a:schemeClr>
                </a:solidFill>
                <a:sym typeface="Calibri" panose="020F0502020204030204" charset="0"/>
              </a:rPr>
              <a:t>02</a:t>
            </a:r>
            <a:endParaRPr lang="en-US" altLang="zh-CN" sz="6600" smtClean="0">
              <a:solidFill>
                <a:schemeClr val="tx1">
                  <a:lumMod val="75000"/>
                  <a:lumOff val="25000"/>
                </a:schemeClr>
              </a:solidFill>
              <a:sym typeface="Calibri" panose="020F050202020403020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rot="16200000" flipV="1">
            <a:off x="3322303" y="3309572"/>
            <a:ext cx="0" cy="937375"/>
          </a:xfrm>
          <a:prstGeom prst="line">
            <a:avLst/>
          </a:prstGeom>
          <a:ln w="508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567608" y="3789040"/>
            <a:ext cx="8004224" cy="868529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rPr>
              <a:t>内容介绍</a:t>
            </a:r>
            <a:endParaRPr lang="zh-CN" altLang="en-US" b="1" smtClean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f33bf8cajw1fcorgls22rj21hc0u00y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6360" y="-11430"/>
            <a:ext cx="12365355" cy="6880860"/>
          </a:xfrm>
          <a:prstGeom prst="rect">
            <a:avLst/>
          </a:prstGeom>
        </p:spPr>
      </p:pic>
      <p:pic>
        <p:nvPicPr>
          <p:cNvPr id="4" name="图片 3" descr="tw_2013824184050516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505" y="469900"/>
            <a:ext cx="3093720" cy="6182995"/>
          </a:xfrm>
          <a:prstGeom prst="rect">
            <a:avLst/>
          </a:prstGeom>
        </p:spPr>
      </p:pic>
      <p:sp>
        <p:nvSpPr>
          <p:cNvPr id="22529" name="矩形 17"/>
          <p:cNvSpPr/>
          <p:nvPr/>
        </p:nvSpPr>
        <p:spPr>
          <a:xfrm>
            <a:off x="2807653" y="581343"/>
            <a:ext cx="555148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0070C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rPr>
              <a:t>《射雕英雄传》内容介绍</a:t>
            </a:r>
            <a:r>
              <a:rPr lang="zh-CN" altLang="en-US" sz="2400" b="1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 </a:t>
            </a:r>
            <a:endParaRPr lang="zh-CN" altLang="en-US" sz="2400" b="1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2530" name="等腰三角形 18"/>
          <p:cNvSpPr/>
          <p:nvPr/>
        </p:nvSpPr>
        <p:spPr>
          <a:xfrm>
            <a:off x="196850" y="360363"/>
            <a:ext cx="563563" cy="485775"/>
          </a:xfrm>
          <a:prstGeom prst="triangle">
            <a:avLst>
              <a:gd name="adj" fmla="val 50000"/>
            </a:avLst>
          </a:prstGeom>
          <a:solidFill>
            <a:srgbClr val="197519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2531" name="等腰三角形 19"/>
          <p:cNvSpPr/>
          <p:nvPr/>
        </p:nvSpPr>
        <p:spPr>
          <a:xfrm>
            <a:off x="760413" y="696913"/>
            <a:ext cx="265112" cy="228600"/>
          </a:xfrm>
          <a:prstGeom prst="triangle">
            <a:avLst>
              <a:gd name="adj" fmla="val 50000"/>
            </a:avLst>
          </a:prstGeom>
          <a:solidFill>
            <a:srgbClr val="197519">
              <a:alpha val="8901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2532" name="等腰三角形 20"/>
          <p:cNvSpPr/>
          <p:nvPr/>
        </p:nvSpPr>
        <p:spPr>
          <a:xfrm flipH="1">
            <a:off x="630238" y="469900"/>
            <a:ext cx="85725" cy="74613"/>
          </a:xfrm>
          <a:prstGeom prst="triangle">
            <a:avLst>
              <a:gd name="adj" fmla="val 50000"/>
            </a:avLst>
          </a:prstGeom>
          <a:solidFill>
            <a:srgbClr val="197519">
              <a:alpha val="4705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2533" name="等腰三角形 21"/>
          <p:cNvSpPr/>
          <p:nvPr/>
        </p:nvSpPr>
        <p:spPr>
          <a:xfrm>
            <a:off x="833438" y="490538"/>
            <a:ext cx="177800" cy="152400"/>
          </a:xfrm>
          <a:prstGeom prst="triangle">
            <a:avLst>
              <a:gd name="adj" fmla="val 50000"/>
            </a:avLst>
          </a:prstGeom>
          <a:solidFill>
            <a:srgbClr val="197519">
              <a:alpha val="72156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8460" y="1430020"/>
            <a:ext cx="861504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rgbClr val="4520F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  <a:p>
            <a:r>
              <a:rPr lang="zh-CN" altLang="en-US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rPr>
              <a:t>《射雕英雄传》又名《大漠英雄传》，是“射雕三                     部曲”之一，下接《神雕侠侣》《倚天屠龙记》。</a:t>
            </a: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r>
              <a:rPr lang="zh-CN" altLang="en-US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《射雕英雄传》主要发生在宋朝，两个主人公的                    名字郭靖和杨康即是代表勿忘靖康之耻。</a:t>
            </a: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r>
              <a:rPr lang="zh-CN" altLang="en-US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故事主要讲述了南宋年间，义士郭啸天、杨铁心遭官府迫害，      已怀孩子的李萍、包惜弱失踪，全真教道士丘处机对凶手进行了追杀，并        相约江南七怪一同</a:t>
            </a:r>
            <a:r>
              <a:rPr lang="zh-CN" altLang="en-US">
                <a:solidFill>
                  <a:schemeClr val="tx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寻人，自己</a:t>
            </a:r>
            <a:r>
              <a:rPr lang="zh-CN" altLang="en-US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去救助包惜弱，江南七怪去救助李                  萍，分别  将两家的孩子教养成人，十八年后在嘉兴比武分胜                    负。</a:t>
            </a: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r>
              <a:rPr lang="zh-CN" altLang="en-US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十八年快到的时候，江南六怪带郭靖赴约，路上遇                    见了女扮男装的黄蓉。郭靖他们一路南行，在途中遇见他的                义弟杨康。  郭靖、黄蓉相伴而行，与洪七公相识，将两人收为徒弟，并把降龙十八掌传      给郭靖。又遇上了周伯通，学会了左右互搏和空明拳，又机基缘巧合地学起      了九阴真经》，还得到了一灯大师的帮助，和西毒欧阳锋斗智斗勇……</a:t>
            </a: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r>
              <a:rPr lang="zh-CN" altLang="en-US"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在华山之巅，郭靖与因误会出走的黄蓉再次相逢，和好如初，最终结为一对武    林侠侣。郭、黄二人从华山下来后，得知蒙古即将入侵大宋襄阳，赶到后随      统帅托雷因成吉思汗病重回军蒙古，并再次遏见成吉思汗，郭靖通过与其一番    英雄的讨论，使成吉思汗临终犹在思考何为英雄。</a:t>
            </a: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cxnSp>
        <p:nvCxnSpPr>
          <p:cNvPr id="6" name="Straight Connector 13"/>
          <p:cNvCxnSpPr/>
          <p:nvPr/>
        </p:nvCxnSpPr>
        <p:spPr>
          <a:xfrm flipH="1">
            <a:off x="1674495" y="1041718"/>
            <a:ext cx="7208838" cy="0"/>
          </a:xfrm>
          <a:prstGeom prst="line">
            <a:avLst/>
          </a:prstGeom>
          <a:ln w="19050" cap="sq" cmpd="sng">
            <a:solidFill>
              <a:schemeClr val="accent1"/>
            </a:solidFill>
            <a:prstDash val="solid"/>
            <a:miter/>
            <a:headEnd type="oval" w="med" len="med"/>
            <a:tailEnd type="none" w="med" len="med"/>
          </a:ln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25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225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253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2253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2252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9" grpId="0"/>
      <p:bldP spid="22530" grpId="0" animBg="1"/>
      <p:bldP spid="22531" grpId="0" animBg="1"/>
      <p:bldP spid="22532" grpId="0" animBg="1"/>
      <p:bldP spid="2253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735627" y="2627100"/>
            <a:ext cx="1043876" cy="110799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6600" smtClean="0">
                <a:solidFill>
                  <a:schemeClr val="tx1">
                    <a:lumMod val="75000"/>
                    <a:lumOff val="25000"/>
                  </a:schemeClr>
                </a:solidFill>
                <a:sym typeface="Calibri" panose="020F0502020204030204" charset="0"/>
              </a:rPr>
              <a:t>03</a:t>
            </a:r>
            <a:endParaRPr lang="en-US" altLang="zh-CN" sz="6600" smtClean="0">
              <a:solidFill>
                <a:schemeClr val="tx1">
                  <a:lumMod val="75000"/>
                  <a:lumOff val="25000"/>
                </a:schemeClr>
              </a:solidFill>
              <a:sym typeface="Calibri" panose="020F050202020403020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rot="16200000" flipV="1">
            <a:off x="3322303" y="3309572"/>
            <a:ext cx="0" cy="937375"/>
          </a:xfrm>
          <a:prstGeom prst="line">
            <a:avLst/>
          </a:prstGeom>
          <a:ln w="508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567608" y="3789040"/>
            <a:ext cx="8004224" cy="868529"/>
          </a:xfrm>
        </p:spPr>
        <p:txBody>
          <a:bodyPr>
            <a:normAutofit/>
          </a:bodyPr>
          <a:lstStyle/>
          <a:p>
            <a:r>
              <a:rPr lang="zh-CN" altLang="en-US" b="1" smtClean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rPr>
              <a:t>人物分析</a:t>
            </a:r>
            <a:endParaRPr lang="zh-CN" altLang="en-US" b="1" smtClean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Mypsd_5958_201304190819400062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975" y="-13335"/>
            <a:ext cx="12299950" cy="68846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09650" y="490855"/>
            <a:ext cx="842137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E88C6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我最喜爱的人物 </a:t>
            </a:r>
            <a:r>
              <a:rPr lang="en-US" altLang="zh-CN" sz="3200" b="1">
                <a:solidFill>
                  <a:srgbClr val="E88C6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rPr>
              <a:t>——</a:t>
            </a:r>
            <a:r>
              <a:rPr lang="zh-CN" altLang="en-US" sz="3200" b="1">
                <a:solidFill>
                  <a:srgbClr val="E88C6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  <a:sym typeface="+mn-ea"/>
              </a:rPr>
              <a:t>郭靖</a:t>
            </a:r>
            <a:endParaRPr lang="zh-CN" altLang="en-US" sz="3200" b="1">
              <a:solidFill>
                <a:srgbClr val="E88C66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196850" y="360363"/>
            <a:ext cx="796925" cy="485775"/>
          </a:xfrm>
          <a:prstGeom prst="triangle">
            <a:avLst>
              <a:gd name="adj" fmla="val 50000"/>
            </a:avLst>
          </a:prstGeom>
          <a:solidFill>
            <a:srgbClr val="197519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760413" y="696913"/>
            <a:ext cx="374650" cy="228600"/>
          </a:xfrm>
          <a:prstGeom prst="triangle">
            <a:avLst>
              <a:gd name="adj" fmla="val 50000"/>
            </a:avLst>
          </a:prstGeom>
          <a:solidFill>
            <a:srgbClr val="197519">
              <a:alpha val="8901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flipH="1">
            <a:off x="630238" y="469900"/>
            <a:ext cx="120650" cy="74613"/>
          </a:xfrm>
          <a:prstGeom prst="triangle">
            <a:avLst>
              <a:gd name="adj" fmla="val 50000"/>
            </a:avLst>
          </a:prstGeom>
          <a:solidFill>
            <a:srgbClr val="197519">
              <a:alpha val="4705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833438" y="490538"/>
            <a:ext cx="250825" cy="152400"/>
          </a:xfrm>
          <a:prstGeom prst="triangle">
            <a:avLst>
              <a:gd name="adj" fmla="val 50000"/>
            </a:avLst>
          </a:prstGeom>
          <a:solidFill>
            <a:srgbClr val="197519">
              <a:alpha val="72156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pic>
        <p:nvPicPr>
          <p:cNvPr id="2" name="图片 1" descr="01ddb05822b357a84a0d304f7865aa.jpg@900w_1l_2o_100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930" y="3874135"/>
            <a:ext cx="6412865" cy="2672080"/>
          </a:xfrm>
          <a:prstGeom prst="rect">
            <a:avLst/>
          </a:prstGeom>
        </p:spPr>
      </p:pic>
      <p:pic>
        <p:nvPicPr>
          <p:cNvPr id="3" name="图片 2" descr="013ff9581301fda84a0e282b682e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874135"/>
            <a:ext cx="2606040" cy="2572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920" y="1212215"/>
            <a:ext cx="7652385" cy="23069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在书中出现了许多性格不同的人物，如：性格古怪的黄药师;狡猾阴险的欧阳锋;认贼作父的杨康;正义贪吃的洪七公;宽容憨厚的郭靖;贪玩善良的周伯通;古灵精怪的黄蓉;狡猾</a:t>
            </a:r>
            <a:r>
              <a:rPr lang="zh-CN" altLang="en-US" strike="sngStrike">
                <a:solidFill>
                  <a:schemeClr val="tx1"/>
                </a:solidFill>
                <a:effectLst/>
                <a:uFillTx/>
                <a:latin typeface="锐字工房云字库行楷GBK" panose="02010604000000000000" charset="0"/>
                <a:ea typeface="锐字工房云字库行楷GBK" panose="02010604000000000000" charset="-122"/>
                <a:cs typeface="锐字工房云字库行楷GBK" panose="02010604000000000000" charset="-122"/>
              </a:rPr>
              <a:t>好色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的欧阳克......</a:t>
            </a:r>
            <a:endParaRPr lang="zh-C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黄蓉可以说是书中最聪明的一个人了，她却对什么都一知半解，没一样做得非常好的。如果她好好跟她的父亲东邪学武功或者天文、数学等，这时她一定可以笑傲江湖，或当一名天文家、数学家了。但她却拖泥带水，哪个都会，但哪个都不是完全懂，所以这还不如踏踏实实专心学好其中一样呢。</a:t>
            </a:r>
            <a:endParaRPr lang="zh-CN" altLang="en-US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cxnSp>
        <p:nvCxnSpPr>
          <p:cNvPr id="62" name="Straight Connector 13"/>
          <p:cNvCxnSpPr/>
          <p:nvPr/>
        </p:nvCxnSpPr>
        <p:spPr>
          <a:xfrm flipH="1">
            <a:off x="2634615" y="1074103"/>
            <a:ext cx="7208838" cy="0"/>
          </a:xfrm>
          <a:prstGeom prst="line">
            <a:avLst/>
          </a:prstGeom>
          <a:ln w="19050" cap="sq" cmpd="sng">
            <a:solidFill>
              <a:srgbClr val="197519"/>
            </a:solidFill>
            <a:prstDash val="solid"/>
            <a:miter/>
            <a:headEnd type="oval" w="med" len="med"/>
            <a:tailEnd type="none" w="med" len="med"/>
          </a:ln>
        </p:spPr>
      </p:cxnSp>
      <p:pic>
        <p:nvPicPr>
          <p:cNvPr id="6" name="图片 5" descr="01802958130085a84a0d304f380674.jpg@900w_1l_2o_100s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255" y="1428750"/>
            <a:ext cx="3256280" cy="2207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955655" y="6270625"/>
            <a:ext cx="1204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画风都不太对</a:t>
            </a:r>
            <a:r>
              <a:rPr lang="en-US" altLang="zh-CN" sz="1200"/>
              <a:t>...</a:t>
            </a:r>
            <a:endParaRPr lang="en-US" altLang="zh-CN" sz="1200"/>
          </a:p>
        </p:txBody>
      </p:sp>
      <p:cxnSp>
        <p:nvCxnSpPr>
          <p:cNvPr id="17" name="曲线连接符 16"/>
          <p:cNvCxnSpPr>
            <a:stCxn id="8" idx="0"/>
            <a:endCxn id="6" idx="2"/>
          </p:cNvCxnSpPr>
          <p:nvPr/>
        </p:nvCxnSpPr>
        <p:spPr>
          <a:xfrm rot="16200000" flipV="1">
            <a:off x="9661525" y="4373880"/>
            <a:ext cx="2634615" cy="1158875"/>
          </a:xfrm>
          <a:prstGeom prst="curvedConnector3">
            <a:avLst>
              <a:gd name="adj1" fmla="val 4998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8" idx="1"/>
            <a:endCxn id="2" idx="3"/>
          </p:cNvCxnSpPr>
          <p:nvPr/>
        </p:nvCxnSpPr>
        <p:spPr>
          <a:xfrm rot="10800000">
            <a:off x="10043795" y="5210175"/>
            <a:ext cx="911860" cy="119824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8" idx="2"/>
            <a:endCxn id="3" idx="2"/>
          </p:cNvCxnSpPr>
          <p:nvPr/>
        </p:nvCxnSpPr>
        <p:spPr>
          <a:xfrm rot="5400000" flipH="1">
            <a:off x="6599873" y="1587818"/>
            <a:ext cx="99695" cy="9817100"/>
          </a:xfrm>
          <a:prstGeom prst="curvedConnector3">
            <a:avLst>
              <a:gd name="adj1" fmla="val -23853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6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/>
                                        <p:tgtEl>
                                          <p:spTgt spid="1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" fill="hold"/>
                                        <p:tgtEl>
                                          <p:spTgt spid="1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5727574_194548892828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6985"/>
            <a:ext cx="12181840" cy="68719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09650" y="490855"/>
            <a:ext cx="842137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E88C6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我最喜爱的人物</a:t>
            </a:r>
            <a:r>
              <a:rPr lang="en-US" altLang="zh-CN" sz="3200" b="1">
                <a:solidFill>
                  <a:srgbClr val="E88C6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——</a:t>
            </a:r>
            <a:r>
              <a:rPr lang="zh-CN" altLang="en-US" sz="3200" b="1">
                <a:solidFill>
                  <a:srgbClr val="E88C66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郭靖 </a:t>
            </a:r>
            <a:endParaRPr lang="zh-CN" altLang="en-US" sz="3200" b="1">
              <a:solidFill>
                <a:srgbClr val="E88C66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196850" y="360363"/>
            <a:ext cx="796925" cy="485775"/>
          </a:xfrm>
          <a:prstGeom prst="triangle">
            <a:avLst>
              <a:gd name="adj" fmla="val 50000"/>
            </a:avLst>
          </a:prstGeom>
          <a:solidFill>
            <a:srgbClr val="197519"/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760413" y="696913"/>
            <a:ext cx="374650" cy="228600"/>
          </a:xfrm>
          <a:prstGeom prst="triangle">
            <a:avLst>
              <a:gd name="adj" fmla="val 50000"/>
            </a:avLst>
          </a:prstGeom>
          <a:solidFill>
            <a:srgbClr val="197519">
              <a:alpha val="8901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flipH="1">
            <a:off x="630238" y="469900"/>
            <a:ext cx="120650" cy="74613"/>
          </a:xfrm>
          <a:prstGeom prst="triangle">
            <a:avLst>
              <a:gd name="adj" fmla="val 50000"/>
            </a:avLst>
          </a:prstGeom>
          <a:solidFill>
            <a:srgbClr val="197519">
              <a:alpha val="47058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833438" y="490538"/>
            <a:ext cx="250825" cy="152400"/>
          </a:xfrm>
          <a:prstGeom prst="triangle">
            <a:avLst>
              <a:gd name="adj" fmla="val 50000"/>
            </a:avLst>
          </a:prstGeom>
          <a:solidFill>
            <a:srgbClr val="197519">
              <a:alpha val="72156"/>
            </a:srgbClr>
          </a:solidFill>
          <a:ln w="9525">
            <a:noFill/>
          </a:ln>
        </p:spPr>
        <p:txBody>
          <a:bodyPr anchor="t"/>
          <a:p>
            <a:pPr>
              <a:buFont typeface="Arial" panose="020B0604020202020204" pitchFamily="34" charset="0"/>
              <a:buNone/>
            </a:pP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920" y="1212215"/>
            <a:ext cx="7652385" cy="50158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一、郭靖自小在沙漠长大，受蒙古草原漫漫大漠的影响，又在蒙古强悍粗犷的民风中熏陶，使他生就一副天然刚毅、木讷醇厚忠诚的大侠性格，这种性格使他重诚信、讲侠义、轻杀戮、反侵略、抗暴政，终使之成为一代大侠。</a:t>
            </a:r>
            <a:endParaRPr lang="zh-CN" altLang="en-US" sz="32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二、郭靖师从江南七怪、洪七公等正道侠义之士。他随洪七公学习刚阳纯猛的降龙十八掌，随江南七怪扎根基，又修习全真教正统内功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（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P.S.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怎么这么容易就被别人拐跑了）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  <a:cs typeface="锐字工房云字库行楷GBK" panose="02010604000000000000" charset="-122"/>
              </a:rPr>
              <a:t>。</a:t>
            </a:r>
            <a:endParaRPr lang="zh-CN" altLang="en-US" sz="32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锐字工房云字库行楷GBK" panose="02010604000000000000" charset="-122"/>
              <a:ea typeface="锐字工房云字库行楷GBK" panose="02010604000000000000" charset="-122"/>
              <a:cs typeface="锐字工房云字库行楷GBK" panose="02010604000000000000" charset="-122"/>
            </a:endParaRPr>
          </a:p>
        </p:txBody>
      </p:sp>
      <p:cxnSp>
        <p:nvCxnSpPr>
          <p:cNvPr id="62" name="Straight Connector 13"/>
          <p:cNvCxnSpPr/>
          <p:nvPr/>
        </p:nvCxnSpPr>
        <p:spPr>
          <a:xfrm flipH="1">
            <a:off x="2634615" y="1074103"/>
            <a:ext cx="7208838" cy="0"/>
          </a:xfrm>
          <a:prstGeom prst="line">
            <a:avLst/>
          </a:prstGeom>
          <a:ln w="19050" cap="sq" cmpd="sng">
            <a:solidFill>
              <a:srgbClr val="197519"/>
            </a:solidFill>
            <a:prstDash val="solid"/>
            <a:miter/>
            <a:headEnd type="oval" w="med" len="med"/>
            <a:tailEnd type="none" w="med" len="med"/>
          </a:ln>
        </p:spPr>
      </p:cxnSp>
      <p:pic>
        <p:nvPicPr>
          <p:cNvPr id="8" name="图片 7" descr="01d9e558f5cb0fa8012049eff46730.jpg@900w_1l_2o_100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25" y="2449830"/>
            <a:ext cx="3693795" cy="43008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68025" y="1997710"/>
            <a:ext cx="1204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画风不太对</a:t>
            </a:r>
            <a:r>
              <a:rPr lang="en-US" altLang="zh-CN" sz="1200"/>
              <a:t>...</a:t>
            </a:r>
            <a:endParaRPr lang="en-US" altLang="zh-CN" sz="1200"/>
          </a:p>
        </p:txBody>
      </p:sp>
      <p:cxnSp>
        <p:nvCxnSpPr>
          <p:cNvPr id="3" name="曲线连接符 2"/>
          <p:cNvCxnSpPr>
            <a:stCxn id="2" idx="0"/>
            <a:endCxn id="8" idx="0"/>
          </p:cNvCxnSpPr>
          <p:nvPr/>
        </p:nvCxnSpPr>
        <p:spPr>
          <a:xfrm rot="16200000" flipH="1" flipV="1">
            <a:off x="10622280" y="1601470"/>
            <a:ext cx="452120" cy="1244600"/>
          </a:xfrm>
          <a:prstGeom prst="curvedConnector5">
            <a:avLst>
              <a:gd name="adj1" fmla="val -52669"/>
              <a:gd name="adj2" fmla="val 50000"/>
              <a:gd name="adj3" fmla="val 8047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6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5" grpId="0"/>
      <p:bldP spid="2" grpId="0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2773"/>
</p:tagLst>
</file>

<file path=ppt/tags/tag10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UNIT_TYPE" val="a"/>
  <p:tag name="KSO_WM_UNIT_INDEX" val="1"/>
  <p:tag name="KSO_WM_UNIT_ID" val="custom20182773_12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单击输入标题"/>
</p:tagLst>
</file>

<file path=ppt/tags/tag11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SLIDE_ID" val="custom20182773_12"/>
  <p:tag name="KSO_WM_SLIDE_INDEX" val="12"/>
  <p:tag name="KSO_WM_SLIDE_ITEM_CNT" val="2"/>
  <p:tag name="KSO_WM_SLIDE_LAYOUT" val="a_f_e"/>
  <p:tag name="KSO_WM_SLIDE_LAYOUT_CNT" val="1_1_1"/>
  <p:tag name="KSO_WM_SLIDE_TYPE" val="sectionTitle"/>
  <p:tag name="KSO_WM_BEAUTIFY_FLAG" val="#wm#"/>
</p:tagLst>
</file>

<file path=ppt/tags/tag12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UNIT_TYPE" val="e"/>
  <p:tag name="KSO_WM_UNIT_INDEX" val="1"/>
  <p:tag name="KSO_WM_UNIT_ID" val="custom20182773_12*e*1"/>
  <p:tag name="KSO_WM_UNIT_LAYERLEVEL" val="1"/>
  <p:tag name="KSO_WM_UNIT_VALUE" val="1"/>
  <p:tag name="KSO_WM_UNIT_HIGHLIGHT" val="0"/>
  <p:tag name="KSO_WM_UNIT_COMPATIBLE" val="1"/>
  <p:tag name="KSO_WM_UNIT_CLEAR" val="0"/>
  <p:tag name="KSO_WM_BEAUTIFY_FLAG" val="#wm#"/>
  <p:tag name="KSO_WM_UNIT_PRESET_TEXT" val="0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73_12*i*1"/>
  <p:tag name="KSO_WM_TEMPLATE_CATEGORY" val="custom"/>
  <p:tag name="KSO_WM_TEMPLATE_INDEX" val="20182773"/>
  <p:tag name="KSO_WM_UNIT_INDEX" val="1"/>
</p:tagLst>
</file>

<file path=ppt/tags/tag14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UNIT_TYPE" val="a"/>
  <p:tag name="KSO_WM_UNIT_INDEX" val="1"/>
  <p:tag name="KSO_WM_UNIT_ID" val="custom20182773_12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单击输入标题"/>
</p:tagLst>
</file>

<file path=ppt/tags/tag15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SLIDE_ID" val="custom20182773_12"/>
  <p:tag name="KSO_WM_SLIDE_INDEX" val="12"/>
  <p:tag name="KSO_WM_SLIDE_ITEM_CNT" val="2"/>
  <p:tag name="KSO_WM_SLIDE_LAYOUT" val="a_f_e"/>
  <p:tag name="KSO_WM_SLIDE_LAYOUT_CNT" val="1_1_1"/>
  <p:tag name="KSO_WM_SLIDE_TYPE" val="sectionTitle"/>
  <p:tag name="KSO_WM_BEAUTIFY_FLAG" val="#wm#"/>
</p:tagLst>
</file>

<file path=ppt/tags/tag16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UNIT_TYPE" val="e"/>
  <p:tag name="KSO_WM_UNIT_INDEX" val="1"/>
  <p:tag name="KSO_WM_UNIT_ID" val="custom20182773_12*e*1"/>
  <p:tag name="KSO_WM_UNIT_LAYERLEVEL" val="1"/>
  <p:tag name="KSO_WM_UNIT_VALUE" val="1"/>
  <p:tag name="KSO_WM_UNIT_HIGHLIGHT" val="0"/>
  <p:tag name="KSO_WM_UNIT_COMPATIBLE" val="1"/>
  <p:tag name="KSO_WM_UNIT_CLEAR" val="0"/>
  <p:tag name="KSO_WM_BEAUTIFY_FLAG" val="#wm#"/>
  <p:tag name="KSO_WM_UNIT_PRESET_TEXT" val="0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73_12*i*1"/>
  <p:tag name="KSO_WM_TEMPLATE_CATEGORY" val="custom"/>
  <p:tag name="KSO_WM_TEMPLATE_INDEX" val="20182773"/>
  <p:tag name="KSO_WM_UNIT_INDEX" val="1"/>
</p:tagLst>
</file>

<file path=ppt/tags/tag18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UNIT_TYPE" val="a"/>
  <p:tag name="KSO_WM_UNIT_INDEX" val="1"/>
  <p:tag name="KSO_WM_UNIT_ID" val="custom20182773_12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单击输入标题"/>
</p:tagLst>
</file>

<file path=ppt/tags/tag19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SLIDE_ID" val="custom20182773_12"/>
  <p:tag name="KSO_WM_SLIDE_INDEX" val="12"/>
  <p:tag name="KSO_WM_SLIDE_ITEM_CNT" val="2"/>
  <p:tag name="KSO_WM_SLIDE_LAYOUT" val="a_f_e"/>
  <p:tag name="KSO_WM_SLIDE_LAYOUT_CNT" val="1_1_1"/>
  <p:tag name="KSO_WM_SLIDE_TYPE" val="sectionTitl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2773"/>
</p:tagLst>
</file>

<file path=ppt/tags/tag20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UNIT_TYPE" val="e"/>
  <p:tag name="KSO_WM_UNIT_INDEX" val="1"/>
  <p:tag name="KSO_WM_UNIT_ID" val="custom20182773_12*e*1"/>
  <p:tag name="KSO_WM_UNIT_LAYERLEVEL" val="1"/>
  <p:tag name="KSO_WM_UNIT_VALUE" val="1"/>
  <p:tag name="KSO_WM_UNIT_HIGHLIGHT" val="0"/>
  <p:tag name="KSO_WM_UNIT_COMPATIBLE" val="1"/>
  <p:tag name="KSO_WM_UNIT_CLEAR" val="0"/>
  <p:tag name="KSO_WM_BEAUTIFY_FLAG" val="#wm#"/>
  <p:tag name="KSO_WM_UNIT_PRESET_TEXT" val="0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73_12*i*1"/>
  <p:tag name="KSO_WM_TEMPLATE_CATEGORY" val="custom"/>
  <p:tag name="KSO_WM_TEMPLATE_INDEX" val="20182773"/>
  <p:tag name="KSO_WM_UNIT_INDEX" val="1"/>
</p:tagLst>
</file>

<file path=ppt/tags/tag22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UNIT_TYPE" val="a"/>
  <p:tag name="KSO_WM_UNIT_INDEX" val="1"/>
  <p:tag name="KSO_WM_UNIT_ID" val="custom20182773_12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单击输入标题"/>
</p:tagLst>
</file>

<file path=ppt/tags/tag23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SLIDE_ID" val="custom20182773_12"/>
  <p:tag name="KSO_WM_SLIDE_INDEX" val="12"/>
  <p:tag name="KSO_WM_SLIDE_ITEM_CNT" val="2"/>
  <p:tag name="KSO_WM_SLIDE_LAYOUT" val="a_f_e"/>
  <p:tag name="KSO_WM_SLIDE_LAYOUT_CNT" val="1_1_1"/>
  <p:tag name="KSO_WM_SLIDE_TYPE" val="sectionTitle"/>
  <p:tag name="KSO_WM_BEAUTIFY_FLAG" val="#wm#"/>
</p:tagLst>
</file>

<file path=ppt/tags/tag24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UNIT_TYPE" val="a"/>
  <p:tag name="KSO_WM_UNIT_INDEX" val="1"/>
  <p:tag name="KSO_WM_UNIT_ID" val="custom20182773_26*a*1"/>
  <p:tag name="KSO_WM_UNIT_LAYERLEVEL" val="1"/>
  <p:tag name="KSO_WM_UNIT_VALUE" val="14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演讲完毕，谢谢您的观看！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73_26*i*2"/>
  <p:tag name="KSO_WM_TEMPLATE_CATEGORY" val="custom"/>
  <p:tag name="KSO_WM_TEMPLATE_INDEX" val="20182773"/>
  <p:tag name="KSO_WM_UNIT_INDEX" val="2"/>
</p:tagLst>
</file>

<file path=ppt/tags/tag26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SLIDE_ID" val="custom20182773_26"/>
  <p:tag name="KSO_WM_SLIDE_INDEX" val="26"/>
  <p:tag name="KSO_WM_SLIDE_ITEM_CNT" val="2"/>
  <p:tag name="KSO_WM_SLIDE_LAYOUT" val="a_f"/>
  <p:tag name="KSO_WM_SLIDE_LAYOUT_CNT" val="1_1"/>
  <p:tag name="KSO_WM_SLIDE_TYPE" val="endPage"/>
  <p:tag name="KSO_WM_BEAUTIFY_FLAG" val="#wm#"/>
</p:tagLst>
</file>

<file path=ppt/tags/tag3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BEAUTIFY_FLAG" val="#wm#"/>
  <p:tag name="KSO_WM_TEMPLATE_THUMBS_INDEX" val="1、9、12、16、19、20、23、24、25、26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73_1*i*0"/>
  <p:tag name="KSO_WM_TEMPLATE_CATEGORY" val="custom"/>
  <p:tag name="KSO_WM_TEMPLATE_INDEX" val="20182773"/>
  <p:tag name="KSO_WM_UNIT_INDEX" val="0"/>
</p:tagLst>
</file>

<file path=ppt/tags/tag5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UNIT_TYPE" val="a"/>
  <p:tag name="KSO_WM_UNIT_INDEX" val="1"/>
  <p:tag name="KSO_WM_UNIT_ID" val="custom20182773_1*a*1"/>
  <p:tag name="KSO_WM_UNIT_LAYERLEVEL" val="1"/>
  <p:tag name="KSO_WM_UNIT_VALUE" val="14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年终总结工作汇报PPT模板"/>
</p:tagLst>
</file>

<file path=ppt/tags/tag6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UNIT_TYPE" val="f"/>
  <p:tag name="KSO_WM_UNIT_INDEX" val="1"/>
  <p:tag name="KSO_WM_UNIT_ID" val="custom20182773_1*f*1"/>
  <p:tag name="KSO_WM_UNIT_LAYERLEVEL" val="1"/>
  <p:tag name="KSO_WM_UNIT_VALUE" val="105"/>
  <p:tag name="KSO_WM_UNIT_HIGHLIGHT" val="0"/>
  <p:tag name="KSO_WM_UNIT_COMPATIBLE" val="0"/>
  <p:tag name="KSO_WM_UNIT_CLEAR" val="0"/>
  <p:tag name="KSO_WM_BEAUTIFY_FLAG" val="#wm#"/>
  <p:tag name="KSO_WM_UNIT_PRESET_TEXT" val="Lorem ipsum dolor sit amet, consectetur adipiscing elit. Curabitur elementum posuere pretium. Quisque nibh dolor, dignissim ac dignissim ut, luctus ac urna. Aliquam aliquet n2on massa quis tincidunt."/>
</p:tagLst>
</file>

<file path=ppt/tags/tag7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SLIDE_ID" val="custom20182773_1"/>
  <p:tag name="KSO_WM_SLIDE_INDEX" val="1"/>
  <p:tag name="KSO_WM_SLIDE_ITEM_CNT" val="2"/>
  <p:tag name="KSO_WM_SLIDE_LAYOUT" val="a_f"/>
  <p:tag name="KSO_WM_SLIDE_LAYOUT_CNT" val="1_1"/>
  <p:tag name="KSO_WM_SLIDE_TYPE" val="title"/>
  <p:tag name="KSO_WM_BEAUTIFY_FLAG" val="#wm#"/>
  <p:tag name="KSO_WM_TEMPLATE_THUMBS_INDEX" val="1、9、12、16、19、20、23、24、25、26、"/>
</p:tagLst>
</file>

<file path=ppt/tags/tag8.xml><?xml version="1.0" encoding="utf-8"?>
<p:tagLst xmlns:p="http://schemas.openxmlformats.org/presentationml/2006/main">
  <p:tag name="KSO_WM_TEMPLATE_CATEGORY" val="custom"/>
  <p:tag name="KSO_WM_TEMPLATE_INDEX" val="20182773"/>
  <p:tag name="KSO_WM_TAG_VERSION" val="1.0"/>
  <p:tag name="KSO_WM_UNIT_TYPE" val="e"/>
  <p:tag name="KSO_WM_UNIT_INDEX" val="1"/>
  <p:tag name="KSO_WM_UNIT_ID" val="custom20182773_12*e*1"/>
  <p:tag name="KSO_WM_UNIT_LAYERLEVEL" val="1"/>
  <p:tag name="KSO_WM_UNIT_VALUE" val="1"/>
  <p:tag name="KSO_WM_UNIT_HIGHLIGHT" val="0"/>
  <p:tag name="KSO_WM_UNIT_COMPATIBLE" val="1"/>
  <p:tag name="KSO_WM_UNIT_CLEAR" val="0"/>
  <p:tag name="KSO_WM_BEAUTIFY_FLAG" val="#wm#"/>
  <p:tag name="KSO_WM_UNIT_PRESET_TEXT" val="0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73_12*i*1"/>
  <p:tag name="KSO_WM_TEMPLATE_CATEGORY" val="custom"/>
  <p:tag name="KSO_WM_TEMPLATE_INDEX" val="20182773"/>
  <p:tag name="KSO_WM_UNIT_INDEX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20180265">
      <a:dk1>
        <a:srgbClr val="3F3F3F"/>
      </a:dk1>
      <a:lt1>
        <a:srgbClr val="FFFFFF"/>
      </a:lt1>
      <a:dk2>
        <a:srgbClr val="8B8B8B"/>
      </a:dk2>
      <a:lt2>
        <a:srgbClr val="FFFFFF"/>
      </a:lt2>
      <a:accent1>
        <a:srgbClr val="CB4C4C"/>
      </a:accent1>
      <a:accent2>
        <a:srgbClr val="75C5E2"/>
      </a:accent2>
      <a:accent3>
        <a:srgbClr val="BE1F1F"/>
      </a:accent3>
      <a:accent4>
        <a:srgbClr val="3BADD5"/>
      </a:accent4>
      <a:accent5>
        <a:srgbClr val="1F1F1F"/>
      </a:accent5>
      <a:accent6>
        <a:srgbClr val="8B8B8B"/>
      </a:accent6>
      <a:hlink>
        <a:srgbClr val="0070C0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0</TotalTime>
  <Words>3160</Words>
  <Application>WPS 演示</Application>
  <PresentationFormat>宽屏</PresentationFormat>
  <Paragraphs>112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宋体</vt:lpstr>
      <vt:lpstr>Wingdings</vt:lpstr>
      <vt:lpstr>锐字工房云字库行楷GBK</vt:lpstr>
      <vt:lpstr>Calibri</vt:lpstr>
      <vt:lpstr>Calibri Light</vt:lpstr>
      <vt:lpstr>文鼎行楷碑体_B</vt:lpstr>
      <vt:lpstr>华文隶书</vt:lpstr>
      <vt:lpstr>方正粗倩简体</vt:lpstr>
      <vt:lpstr>华文楷体</vt:lpstr>
      <vt:lpstr>锐字工房云字库粗黑GBK</vt:lpstr>
      <vt:lpstr>Arial Black</vt:lpstr>
      <vt:lpstr>Malgun Gothic</vt:lpstr>
      <vt:lpstr>微软雅黑</vt:lpstr>
      <vt:lpstr>Arial Unicode MS</vt:lpstr>
      <vt:lpstr>Segoe Print</vt:lpstr>
      <vt:lpstr>黑体</vt:lpstr>
      <vt:lpstr>锐字工房云字库行楷GBK</vt:lpstr>
      <vt:lpstr>Office 主题</vt:lpstr>
      <vt:lpstr>1_Office 主题​​</vt:lpstr>
      <vt:lpstr>射雕英雄传</vt:lpstr>
      <vt:lpstr>作者介绍</vt:lpstr>
      <vt:lpstr>PowerPoint 演示文稿</vt:lpstr>
      <vt:lpstr>PowerPoint 演示文稿</vt:lpstr>
      <vt:lpstr>内容介绍</vt:lpstr>
      <vt:lpstr>PowerPoint 演示文稿</vt:lpstr>
      <vt:lpstr>人物分析</vt:lpstr>
      <vt:lpstr>PowerPoint 演示文稿</vt:lpstr>
      <vt:lpstr>PowerPoint 演示文稿</vt:lpstr>
      <vt:lpstr>PowerPoint 演示文稿</vt:lpstr>
      <vt:lpstr>伏笔</vt:lpstr>
      <vt:lpstr>PowerPoint 演示文稿</vt:lpstr>
      <vt:lpstr>PowerPoint 演示文稿</vt:lpstr>
      <vt:lpstr>PowerPoint 演示文稿</vt:lpstr>
      <vt:lpstr>谢谢观看！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初二(18)班</dc:creator>
  <dc:subject>初二(18)班《射雕英雄传》读后交流</dc:subject>
  <cp:lastModifiedBy>YYH</cp:lastModifiedBy>
  <cp:revision>5</cp:revision>
  <dcterms:created xsi:type="dcterms:W3CDTF">2018-03-01T03:31:00Z</dcterms:created>
  <dcterms:modified xsi:type="dcterms:W3CDTF">2018-03-01T07:01:20Z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KSORubyTemplateID">
    <vt:lpwstr>2</vt:lpwstr>
  </property>
</Properties>
</file>